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303" r:id="rId5"/>
    <p:sldId id="320" r:id="rId6"/>
    <p:sldId id="294" r:id="rId7"/>
    <p:sldId id="278" r:id="rId8"/>
    <p:sldId id="288" r:id="rId9"/>
    <p:sldId id="289" r:id="rId10"/>
    <p:sldId id="290" r:id="rId11"/>
    <p:sldId id="291" r:id="rId12"/>
    <p:sldId id="292" r:id="rId13"/>
    <p:sldId id="305" r:id="rId14"/>
    <p:sldId id="306" r:id="rId15"/>
    <p:sldId id="307" r:id="rId16"/>
    <p:sldId id="308" r:id="rId17"/>
    <p:sldId id="299" r:id="rId18"/>
    <p:sldId id="293" r:id="rId19"/>
    <p:sldId id="295" r:id="rId20"/>
    <p:sldId id="296" r:id="rId21"/>
    <p:sldId id="298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260" r:id="rId32"/>
    <p:sldId id="279" r:id="rId33"/>
    <p:sldId id="280" r:id="rId34"/>
    <p:sldId id="287" r:id="rId35"/>
    <p:sldId id="300" r:id="rId36"/>
    <p:sldId id="301" r:id="rId37"/>
    <p:sldId id="304" r:id="rId38"/>
    <p:sldId id="309" r:id="rId39"/>
    <p:sldId id="310" r:id="rId40"/>
    <p:sldId id="285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발표 자료" id="{94EBD611-C3B5-4DD7-8B51-16949403C05D}">
          <p14:sldIdLst>
            <p14:sldId id="303"/>
            <p14:sldId id="320"/>
            <p14:sldId id="294"/>
          </p14:sldIdLst>
        </p14:section>
        <p14:section name="동현" id="{97C9CDE1-AC28-4F0E-8D5D-3DEAC22C35FB}">
          <p14:sldIdLst>
            <p14:sldId id="278"/>
            <p14:sldId id="288"/>
            <p14:sldId id="289"/>
            <p14:sldId id="290"/>
            <p14:sldId id="291"/>
            <p14:sldId id="292"/>
            <p14:sldId id="305"/>
            <p14:sldId id="306"/>
            <p14:sldId id="307"/>
            <p14:sldId id="308"/>
            <p14:sldId id="299"/>
            <p14:sldId id="293"/>
            <p14:sldId id="295"/>
            <p14:sldId id="296"/>
            <p14:sldId id="298"/>
          </p14:sldIdLst>
        </p14:section>
        <p14:section name="진우" id="{22209210-AF73-4587-9D83-D94315F0CA13}">
          <p14:sldIdLst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주영" id="{8FA94F3B-147C-40A7-A226-271D82892CD8}">
          <p14:sldIdLst>
            <p14:sldId id="260"/>
            <p14:sldId id="279"/>
            <p14:sldId id="280"/>
            <p14:sldId id="287"/>
            <p14:sldId id="300"/>
            <p14:sldId id="301"/>
            <p14:sldId id="304"/>
            <p14:sldId id="309"/>
            <p14:sldId id="310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EFB6F4-FBD2-4990-BA84-46951B61747D}" v="2628" dt="2024-02-06T07:10:41.505"/>
    <p1510:client id="{9D9CF10B-11B1-4D1B-82E1-CD58BD12D9C4}" v="2782" vWet="2784" dt="2024-02-06T07:22:23.694"/>
    <p1510:client id="{D23BAE04-E83D-BACE-F4B0-A8FEACFF1908}" v="13" dt="2024-02-06T07:25:10.668"/>
    <p1510:client id="{E6964F2F-3590-4A87-85F1-86BE446B6161}" v="327" dt="2024-02-06T06:38:47.8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748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6T06:28:07.0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21,'0'-9,"0"-3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6T06:28:13.4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1,'1481'0,"-1440"0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6T06:28:22.56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0 302,'0'-1,"0"1,0 0,0-1,0 1,1 0,-1-1,0 1,0 0,0 0,0-1,1 1,-1 0,0-1,0 1,0 0,1 0,-1-1,0 1,0 0,1 0,-1 0,0 0,1-1,-1 1,0 0,1 0,2-2,17-8,2 0,-1 1,1 1,39-9,101-10,-123 21,310-56,-28 3,-135 26,109-15,-260 45,0 2,-1 1,1 2,53 10,150 25,12-14,0-22,-159-2,575-1,-634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6T06:28:24.74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0,'15'0,"20"0,31 6,19 2,10 0,4-2,-6 7,-12 2,-15-2,-9-3,-8-4,11-2,20-2,23-2,9 0,-9 0,-21-1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6T06:28:39.49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55,'2'-1,"0"0,0 0,0-1,0 2,1-1,-1 0,0 0,0 1,1-1,-1 1,1 0,4-1,0 1,97-7,8 0,342-24,-409 31,1 2,0 2,88 20,-97-16,0-1,1-1,58 0,202 20,-27-1,258-23,-282-4,256 3,-470-3,1-1,-1-1,0-2,36-11,-15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6T06:28:44.5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18,'5'0,"242"9,-125 7,78 7,6-17,106-41,-42 1,-216 32,101 9,-115-4,209 33,-201-28,2 0,-19-4,36 10,71 19,-96-27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33C3F-0157-4591-8E59-DBE36A1F7BC6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0F726-15A4-40E9-8C25-A2F8B06B6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003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경제 활동 인구를 통해 이민자가 차지하는 비중을 파악할 것이다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예상되는 결론은 </a:t>
            </a:r>
            <a:endParaRPr lang="en-US" altLang="ko-KR"/>
          </a:p>
          <a:p>
            <a:r>
              <a:rPr lang="ko-KR" altLang="en-US"/>
              <a:t>이민자는 </a:t>
            </a:r>
            <a:r>
              <a:rPr lang="ko-KR" altLang="en-US" err="1"/>
              <a:t>ㅇㅇㅇ</a:t>
            </a:r>
            <a:r>
              <a:rPr lang="ko-KR" altLang="en-US"/>
              <a:t> 만큼을 차지하고</a:t>
            </a:r>
            <a:r>
              <a:rPr lang="en-US" altLang="ko-KR"/>
              <a:t>, </a:t>
            </a:r>
            <a:r>
              <a:rPr lang="ko-KR" altLang="en-US" err="1"/>
              <a:t>ㅇㅇㅇ분야에선</a:t>
            </a:r>
            <a:r>
              <a:rPr lang="ko-KR" altLang="en-US"/>
              <a:t> 필수이다</a:t>
            </a:r>
            <a:r>
              <a:rPr lang="en-US" altLang="ko-KR"/>
              <a:t>.</a:t>
            </a:r>
          </a:p>
          <a:p>
            <a:r>
              <a:rPr lang="ko-KR" altLang="en-US"/>
              <a:t>이민자 수가 증가한 </a:t>
            </a:r>
            <a:r>
              <a:rPr lang="ko-KR" altLang="en-US" err="1"/>
              <a:t>ㅇㅇ기간에는</a:t>
            </a:r>
            <a:r>
              <a:rPr lang="ko-KR" altLang="en-US"/>
              <a:t> </a:t>
            </a:r>
            <a:r>
              <a:rPr lang="ko-KR" altLang="en-US" err="1"/>
              <a:t>ㅇㅇ</a:t>
            </a:r>
            <a:r>
              <a:rPr lang="ko-KR" altLang="en-US"/>
              <a:t> 수준에 속하는 경제 활동 인구가 </a:t>
            </a:r>
            <a:r>
              <a:rPr lang="ko-KR" altLang="en-US" err="1"/>
              <a:t>ㅇㅇ만큼</a:t>
            </a:r>
            <a:r>
              <a:rPr lang="ko-KR" altLang="en-US"/>
              <a:t> 늘었으며 </a:t>
            </a:r>
            <a:r>
              <a:rPr lang="ko-KR" altLang="en-US" err="1"/>
              <a:t>ㅇㅇ는</a:t>
            </a:r>
            <a:r>
              <a:rPr lang="ko-KR" altLang="en-US"/>
              <a:t> 비교적 큰 차이를 보이지 않는다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0F726-15A4-40E9-8C25-A2F8B06B6AB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412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경제 활동 인구를 통해 이민자가 차지하는 비중을 파악할 것이다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예상되는 결론은 </a:t>
            </a:r>
            <a:endParaRPr lang="en-US" altLang="ko-KR"/>
          </a:p>
          <a:p>
            <a:r>
              <a:rPr lang="ko-KR" altLang="en-US"/>
              <a:t>이민자는 </a:t>
            </a:r>
            <a:r>
              <a:rPr lang="ko-KR" altLang="en-US" err="1"/>
              <a:t>ㅇㅇㅇ</a:t>
            </a:r>
            <a:r>
              <a:rPr lang="ko-KR" altLang="en-US"/>
              <a:t> 만큼을 차지하고</a:t>
            </a:r>
            <a:r>
              <a:rPr lang="en-US" altLang="ko-KR"/>
              <a:t>, </a:t>
            </a:r>
            <a:r>
              <a:rPr lang="ko-KR" altLang="en-US" err="1"/>
              <a:t>ㅇㅇㅇ분야에선</a:t>
            </a:r>
            <a:r>
              <a:rPr lang="ko-KR" altLang="en-US"/>
              <a:t> 필수이다</a:t>
            </a:r>
            <a:r>
              <a:rPr lang="en-US" altLang="ko-KR"/>
              <a:t>.</a:t>
            </a:r>
          </a:p>
          <a:p>
            <a:r>
              <a:rPr lang="ko-KR" altLang="en-US"/>
              <a:t>이민자 수가 증가한 </a:t>
            </a:r>
            <a:r>
              <a:rPr lang="ko-KR" altLang="en-US" err="1"/>
              <a:t>ㅇㅇ기간에는</a:t>
            </a:r>
            <a:r>
              <a:rPr lang="ko-KR" altLang="en-US"/>
              <a:t> </a:t>
            </a:r>
            <a:r>
              <a:rPr lang="ko-KR" altLang="en-US" err="1"/>
              <a:t>ㅇㅇ</a:t>
            </a:r>
            <a:r>
              <a:rPr lang="ko-KR" altLang="en-US"/>
              <a:t> 수준에 속하는 경제 활동 인구가 </a:t>
            </a:r>
            <a:r>
              <a:rPr lang="ko-KR" altLang="en-US" err="1"/>
              <a:t>ㅇㅇ만큼</a:t>
            </a:r>
            <a:r>
              <a:rPr lang="ko-KR" altLang="en-US"/>
              <a:t> 늘었으며 </a:t>
            </a:r>
            <a:r>
              <a:rPr lang="ko-KR" altLang="en-US" err="1"/>
              <a:t>ㅇㅇ는</a:t>
            </a:r>
            <a:r>
              <a:rPr lang="ko-KR" altLang="en-US"/>
              <a:t> 비교적 큰 차이를 보이지 않는다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0F726-15A4-40E9-8C25-A2F8B06B6AB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93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D8E4E-C359-3E9D-EAB2-D53029F3B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0A019A-2633-7847-A907-1597F20FB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637482-7522-ECC5-0217-BE0B58D59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A0D1-BF52-4451-9A5F-118606C51458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F6EC1-7745-1A1D-607F-103A1D9B7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2C9BAD-79D8-C4DF-EECB-5DE6C1584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A3B0-5EA0-4250-9753-2A936A381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766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5D7B48-0B12-7320-4085-8307653E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4C78B1-F15F-1D07-BA7A-A93FA0D1B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277FC1-1300-2ABF-E828-A4D6BD96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A0D1-BF52-4451-9A5F-118606C51458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628D67-F74B-3B8B-FFF3-230C40289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7C26C9-F4E7-B625-6E50-FEF705BA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A3B0-5EA0-4250-9753-2A936A381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7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C41ED6-5AA7-8FDA-A1F9-03B174691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C2EE05-8E68-496A-7755-A00787570F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17F833-061E-4F17-A739-1A7A79FFE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A0D1-BF52-4451-9A5F-118606C51458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A6C5BC-C5B5-2EBC-2236-53AAE197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906A2B-D152-BEC9-99F2-E9ACB1FBF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A3B0-5EA0-4250-9753-2A936A381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561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8D7A6-9E8D-D0FF-6CC1-29B165E7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538DF3-867B-6209-FC5F-266901986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522C4E-ED28-A190-5A60-A4C82AF69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A0D1-BF52-4451-9A5F-118606C51458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E6828A-BBCE-47F5-60D2-961E98050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9E457-6C0D-6033-D0A4-DA504D479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A3B0-5EA0-4250-9753-2A936A381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99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E23D3-70E4-B328-E32E-9D69385D2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8DA07B-C6E0-5495-6D8A-C332CD8DB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82407C-4A1D-2947-8620-11506D04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A0D1-BF52-4451-9A5F-118606C51458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B64FA7-DB3E-4E30-472A-0C21ADE77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BBD73A-64F3-E176-4333-A8D654F50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A3B0-5EA0-4250-9753-2A936A381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440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29A4D-D5AD-5B11-64B5-9788566C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28C7EA-49BC-7706-BF39-62D49412DE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714E07-1BB0-A32B-BE3C-53A970443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F66A29-0FE3-F32C-9146-57DDD66FA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A0D1-BF52-4451-9A5F-118606C51458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0EA2F7-E0FA-9EA0-D8A2-D0C1653D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F25445-B964-3DAF-7001-E26322E4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A3B0-5EA0-4250-9753-2A936A381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168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50164-6E05-C808-397E-B6084B24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E3BA6D-5348-3103-8BBD-0ED9DE6D7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3797EC-8CA2-FECD-A1E6-764F90CB9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97702A-0278-6034-ED59-12C060FCC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7C208A-F0FB-A056-5F42-103BB84250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FA1D9A-44B4-1650-C677-C96A3DDDC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A0D1-BF52-4451-9A5F-118606C51458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36030E8-F670-3E04-33A5-2FA8F7225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ECCE28-6BE0-40B9-CFBF-099E2B27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A3B0-5EA0-4250-9753-2A936A381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308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01B81-47AD-30C8-27D7-76ADA4227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F5B002-B343-AC91-7D72-9780EA338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A0D1-BF52-4451-9A5F-118606C51458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82EAF1-67FA-0EC9-594D-FD7386C4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6DCCDF-147A-CFE9-FD2F-1AEDF08B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A3B0-5EA0-4250-9753-2A936A381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65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4626B2-3834-7B6B-1DD5-6B5320E2F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A0D1-BF52-4451-9A5F-118606C51458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6D392D-1C85-1C39-8A54-AC2E39C2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1006D-08F9-662B-8562-E7A34483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A3B0-5EA0-4250-9753-2A936A381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081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FAC01-4F77-2062-6F64-E4049E467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A9C03B-260D-CB10-0076-C73B52414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BBEC07-F96E-66DF-ECEB-8A9E4506A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746A85-CFA4-91A3-137E-78E3BE9E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A0D1-BF52-4451-9A5F-118606C51458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99FBFA-C7FD-5FA7-A953-5A18668F1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AF1DFF-E642-9ECD-899B-0BD743C5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A3B0-5EA0-4250-9753-2A936A381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748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3DFC31-38AF-BB44-88EF-2D6A3EF71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024958-EEB8-8F21-1442-EAA53E463A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29E84D-6CAB-EC74-056F-1867E16CB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BDEB6D-062D-934F-7F30-E39D92674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A0D1-BF52-4451-9A5F-118606C51458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074714-2E58-F53D-145E-22067B1A9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9FFB76-8F28-8028-F3B6-374D4DB8D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CA3B0-5EA0-4250-9753-2A936A381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981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1B48B6-D73B-01B3-B887-3714A548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97E069-1489-8184-E051-5737C4D11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9AFAAA-E84A-1909-FD60-C2027D7C7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4A0D1-BF52-4451-9A5F-118606C51458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B39969-BDC2-89BC-CD1D-10478EBCD6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F16FE-9DF4-C9DA-F082-6AD152137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CA3B0-5EA0-4250-9753-2A936A381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19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5.xml"/><Relationship Id="rId3" Type="http://schemas.openxmlformats.org/officeDocument/2006/relationships/image" Target="../media/image33.png"/><Relationship Id="rId7" Type="http://schemas.openxmlformats.org/officeDocument/2006/relationships/customXml" Target="../ink/ink2.xml"/><Relationship Id="rId12" Type="http://schemas.openxmlformats.org/officeDocument/2006/relationships/image" Target="../media/image38.png"/><Relationship Id="rId2" Type="http://schemas.openxmlformats.org/officeDocument/2006/relationships/image" Target="../media/image32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3.xml"/><Relationship Id="rId1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kosis.kr/statHtml/statHtml.do?orgId=101&amp;tblId=DT_2FP006R&amp;vw_cd=MT_ZTITLE&amp;list_id=B1_z02_101_103&amp;scrId=&amp;seqNo=&amp;lang_mode=ko&amp;obj_var_id=&amp;itm_id=&amp;conn_path=MT_ZTITLE&amp;path=%252FstatisticsList%252FstatisticsListIndex.do" TargetMode="External"/><Relationship Id="rId3" Type="http://schemas.openxmlformats.org/officeDocument/2006/relationships/hyperlink" Target="https://www.futurechosun.com/archives/78434" TargetMode="External"/><Relationship Id="rId7" Type="http://schemas.openxmlformats.org/officeDocument/2006/relationships/hyperlink" Target="https://kosis.kr/statHtml/statHtml.do?orgId=135&amp;tblId=DT_13501N_A120&amp;vw_cd=MT_ZTITLE&amp;list_id=135_001_002_001&amp;scrId=&amp;seqNo=&amp;lang_mode=ko&amp;obj_var_id=&amp;itm_id=&amp;conn_path=MT_ZTITLE&amp;path=%252FstatisticsList%252FstatisticsListIndex.do" TargetMode="External"/><Relationship Id="rId2" Type="http://schemas.openxmlformats.org/officeDocument/2006/relationships/hyperlink" Target="https://www.mk.co.kr/news/world/1082767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sis.kr/statHtml/statHtml.do?orgId=110&amp;tblId=TX_11025_A000_A&amp;markType=C" TargetMode="External"/><Relationship Id="rId5" Type="http://schemas.openxmlformats.org/officeDocument/2006/relationships/hyperlink" Target="https://kosis.kr/statHtml/statHtml.do?orgId=460&amp;tblId=TX_315_2009_H1001&amp;vw_cd=MT_ZTITLE&amp;list_id=315_31502_008&amp;scrId=&amp;seqNo=&amp;lang_mode=ko&amp;obj_var_id=&amp;itm_id=&amp;conn_path=MT_ZTITLE&amp;path=%252FstatisticsList%252FstatisticsListIndex.do" TargetMode="External"/><Relationship Id="rId4" Type="http://schemas.openxmlformats.org/officeDocument/2006/relationships/hyperlink" Target="https://www.donga.com/news/article/all/20160802/79514886/1" TargetMode="External"/><Relationship Id="rId9" Type="http://schemas.openxmlformats.org/officeDocument/2006/relationships/hyperlink" Target="https://unsplash.com/ko/%EC%82%AC%EC%A7%84/%EB%B2%A4%EC%B9%98%EC%97%90-%EC%95%89%EC%95%84%EC%9E%88%EB%8A%94-%EC%82%AC%EB%9E%8C-RYxTItxb4o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2BF6E-CA8C-EE83-1CAC-590519791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6604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인구 문제 해결 위한</a:t>
            </a:r>
            <a:br>
              <a:rPr lang="en-US" altLang="ko-KR"/>
            </a:br>
            <a:r>
              <a:rPr lang="ko-KR" altLang="en-US"/>
              <a:t>이민 정책의 긍정 </a:t>
            </a:r>
            <a:r>
              <a:rPr lang="en-US" altLang="ko-KR"/>
              <a:t>/ </a:t>
            </a:r>
            <a:r>
              <a:rPr lang="ko-KR" altLang="en-US"/>
              <a:t>부정적 영향 분석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B8B52AC-6C3A-3504-BAB0-041DB1C1C9F3}"/>
              </a:ext>
            </a:extLst>
          </p:cNvPr>
          <p:cNvSpPr txBox="1">
            <a:spLocks/>
          </p:cNvSpPr>
          <p:nvPr/>
        </p:nvSpPr>
        <p:spPr>
          <a:xfrm>
            <a:off x="1003890" y="3965834"/>
            <a:ext cx="101842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600"/>
              <a:t>3</a:t>
            </a:r>
            <a:r>
              <a:rPr lang="ko-KR" altLang="en-US" sz="3600"/>
              <a:t>조</a:t>
            </a:r>
            <a:endParaRPr lang="en-US" altLang="ko-KR" sz="3600"/>
          </a:p>
          <a:p>
            <a:pPr algn="ctr">
              <a:lnSpc>
                <a:spcPct val="150000"/>
              </a:lnSpc>
            </a:pPr>
            <a:r>
              <a:rPr lang="ko-KR" altLang="en-US" sz="3600"/>
              <a:t>김동현</a:t>
            </a:r>
            <a:r>
              <a:rPr lang="en-US" altLang="ko-KR" sz="3600"/>
              <a:t>      </a:t>
            </a:r>
            <a:r>
              <a:rPr lang="ko-KR" altLang="en-US" sz="3600"/>
              <a:t>전진우      </a:t>
            </a:r>
            <a:r>
              <a:rPr lang="ko-KR" altLang="en-US" sz="3600" err="1"/>
              <a:t>변주영</a:t>
            </a:r>
            <a:endParaRPr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1514691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64F9AF92-A1DF-2A75-3EEF-20C1720AE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66763"/>
            <a:ext cx="1042035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36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8A69708A-29CB-4A1B-DF51-DFE045B42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04" y="1199145"/>
            <a:ext cx="5459165" cy="4491906"/>
          </a:xfrm>
          <a:prstGeom prst="rect">
            <a:avLst/>
          </a:prstGeom>
        </p:spPr>
      </p:pic>
      <p:pic>
        <p:nvPicPr>
          <p:cNvPr id="5" name="그림 4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DA326FBF-D001-3B0D-7489-366682B34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768" y="1238384"/>
            <a:ext cx="5728549" cy="443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73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D8320309-15FD-B9B4-0F38-3C057F94F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3" y="547420"/>
            <a:ext cx="10477634" cy="578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09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3E3FD2D2-7B83-DF24-86AC-6C75CB4D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37" y="1330280"/>
            <a:ext cx="5540195" cy="4455016"/>
          </a:xfrm>
          <a:prstGeom prst="rect">
            <a:avLst/>
          </a:prstGeom>
        </p:spPr>
      </p:pic>
      <p:pic>
        <p:nvPicPr>
          <p:cNvPr id="5" name="그림 4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78BBD7B6-2B72-B305-6007-5847BE454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183" y="1328000"/>
            <a:ext cx="5715267" cy="445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16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2AF31-15C7-AF68-078C-BAA3737F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62" y="107547"/>
            <a:ext cx="10515600" cy="1325563"/>
          </a:xfrm>
        </p:spPr>
        <p:txBody>
          <a:bodyPr/>
          <a:lstStyle/>
          <a:p>
            <a:r>
              <a:rPr lang="ko-KR" altLang="en-US">
                <a:ea typeface="맑은 고딕"/>
              </a:rPr>
              <a:t>        이민자를 통한 병역인구 증강 </a:t>
            </a:r>
            <a:endParaRPr lang="ko-KR"/>
          </a:p>
        </p:txBody>
      </p:sp>
      <p:pic>
        <p:nvPicPr>
          <p:cNvPr id="4" name="그림 3" descr="텍스트, 의류, 사람, 스크린샷이(가) 표시된 사진&#10;&#10;자동 생성된 설명">
            <a:extLst>
              <a:ext uri="{FF2B5EF4-FFF2-40B4-BE49-F238E27FC236}">
                <a16:creationId xmlns:a16="http://schemas.microsoft.com/office/drawing/2014/main" id="{56536AA6-F8BC-6A00-0DAF-306F07767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14" y="1716511"/>
            <a:ext cx="6987462" cy="5142160"/>
          </a:xfrm>
          <a:prstGeom prst="rect">
            <a:avLst/>
          </a:prstGeom>
        </p:spPr>
      </p:pic>
      <p:pic>
        <p:nvPicPr>
          <p:cNvPr id="5" name="그림 4" descr="텍스트, 스크린샷, 포유류이(가) 표시된 사진&#10;&#10;자동 생성된 설명">
            <a:extLst>
              <a:ext uri="{FF2B5EF4-FFF2-40B4-BE49-F238E27FC236}">
                <a16:creationId xmlns:a16="http://schemas.microsoft.com/office/drawing/2014/main" id="{7776AE4D-DD6B-B114-CBC1-D99AA508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655" y="1813773"/>
            <a:ext cx="2157481" cy="499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28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E5E17FD-247E-0C73-405B-8371B305B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90" y="752475"/>
            <a:ext cx="10499098" cy="540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78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7BCCDE02-46E5-DA95-D1EB-0AD1C758E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35" y="578477"/>
            <a:ext cx="10755468" cy="578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74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421A219-BB73-78C9-155F-4CEA0B70C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8" y="738188"/>
            <a:ext cx="10591128" cy="57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71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FC39AC32-5322-1FF3-FB22-7E1B8CD96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81" y="681038"/>
            <a:ext cx="10839047" cy="596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69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C43E1-2D06-2FD5-A00C-13A11088D4E3}"/>
              </a:ext>
            </a:extLst>
          </p:cNvPr>
          <p:cNvSpPr txBox="1">
            <a:spLocks/>
          </p:cNvSpPr>
          <p:nvPr/>
        </p:nvSpPr>
        <p:spPr>
          <a:xfrm>
            <a:off x="678873" y="160251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</a:rPr>
              <a:t>인구 감소 문제 해결을 위한</a:t>
            </a:r>
            <a:endParaRPr lang="en-US" altLang="ko-KR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</a:rPr>
              <a:t>이민 인구의 경제적 영향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7756D7-6CB4-FB24-155D-4A0E05C0DF3C}"/>
              </a:ext>
            </a:extLst>
          </p:cNvPr>
          <p:cNvSpPr txBox="1">
            <a:spLocks/>
          </p:cNvSpPr>
          <p:nvPr/>
        </p:nvSpPr>
        <p:spPr>
          <a:xfrm>
            <a:off x="727364" y="4268415"/>
            <a:ext cx="9144000" cy="10286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>
                <a:ea typeface="맑은 고딕"/>
              </a:rPr>
              <a:t>발표자 : 전진우</a:t>
            </a:r>
            <a:endParaRPr lang="ko-KR" altLang="en-US" sz="24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5EFB6CA-1103-D609-1BF1-6E53244AF474}"/>
              </a:ext>
            </a:extLst>
          </p:cNvPr>
          <p:cNvCxnSpPr>
            <a:cxnSpLocks/>
          </p:cNvCxnSpPr>
          <p:nvPr/>
        </p:nvCxnSpPr>
        <p:spPr>
          <a:xfrm>
            <a:off x="727364" y="3990118"/>
            <a:ext cx="1078576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44BB733-51ED-2500-26FB-7BCE81BFA110}"/>
              </a:ext>
            </a:extLst>
          </p:cNvPr>
          <p:cNvSpPr txBox="1"/>
          <p:nvPr/>
        </p:nvSpPr>
        <p:spPr>
          <a:xfrm>
            <a:off x="869092" y="275364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/>
              <a:t>테이블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A298B5-2D4A-F5C2-C058-F1B2F0807386}"/>
              </a:ext>
            </a:extLst>
          </p:cNvPr>
          <p:cNvSpPr txBox="1"/>
          <p:nvPr/>
        </p:nvSpPr>
        <p:spPr>
          <a:xfrm>
            <a:off x="3535525" y="27536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 </a:t>
            </a:r>
            <a:r>
              <a:rPr lang="ko-KR" altLang="en-US"/>
              <a:t>관계도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99DC8C-B572-E3B4-15C0-13BC138D9C3C}"/>
              </a:ext>
            </a:extLst>
          </p:cNvPr>
          <p:cNvSpPr txBox="1"/>
          <p:nvPr/>
        </p:nvSpPr>
        <p:spPr>
          <a:xfrm>
            <a:off x="5658540" y="275364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3. </a:t>
            </a:r>
            <a:r>
              <a:rPr lang="ko-KR" altLang="en-US"/>
              <a:t>이민자 경제 활동 현황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64698-38EB-AFFD-D137-D69E987A7ED6}"/>
              </a:ext>
            </a:extLst>
          </p:cNvPr>
          <p:cNvSpPr txBox="1"/>
          <p:nvPr/>
        </p:nvSpPr>
        <p:spPr>
          <a:xfrm>
            <a:off x="9330056" y="27536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4. </a:t>
            </a:r>
            <a:r>
              <a:rPr lang="ko-KR" altLang="en-US"/>
              <a:t>경제 효과 계산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FCD1CD-49D2-8735-BD1F-7BEFE136C584}"/>
              </a:ext>
            </a:extLst>
          </p:cNvPr>
          <p:cNvCxnSpPr>
            <a:cxnSpLocks/>
          </p:cNvCxnSpPr>
          <p:nvPr/>
        </p:nvCxnSpPr>
        <p:spPr>
          <a:xfrm>
            <a:off x="727364" y="701395"/>
            <a:ext cx="1078576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535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5B975B2-C7C5-015A-341B-FB9D256D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77877E44-4506-1221-D002-4B23D0587837}"/>
              </a:ext>
            </a:extLst>
          </p:cNvPr>
          <p:cNvSpPr txBox="1">
            <a:spLocks/>
          </p:cNvSpPr>
          <p:nvPr/>
        </p:nvSpPr>
        <p:spPr>
          <a:xfrm>
            <a:off x="838200" y="1431925"/>
            <a:ext cx="10515600" cy="3797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2400"/>
              <a:t>전체 관계도 소개</a:t>
            </a:r>
            <a:endParaRPr lang="en-US" altLang="ko-KR" sz="2400"/>
          </a:p>
          <a:p>
            <a:pPr marL="457200" indent="-457200">
              <a:buAutoNum type="arabicPeriod"/>
            </a:pPr>
            <a:endParaRPr lang="en-US" altLang="ko-KR" sz="2400"/>
          </a:p>
          <a:p>
            <a:pPr marL="457200" indent="-457200">
              <a:buAutoNum type="arabicPeriod"/>
            </a:pPr>
            <a:r>
              <a:rPr lang="ko-KR" altLang="en-US" sz="2400"/>
              <a:t>동현 </a:t>
            </a:r>
            <a:r>
              <a:rPr lang="en-US" altLang="ko-KR" sz="2400"/>
              <a:t>: </a:t>
            </a:r>
            <a:r>
              <a:rPr lang="ko-KR" altLang="en-US" sz="2400"/>
              <a:t>지역별 이민자 현황과 병역 문제 해결 제안</a:t>
            </a:r>
            <a:endParaRPr lang="en-US" altLang="ko-KR" sz="2400"/>
          </a:p>
          <a:p>
            <a:pPr marL="457200" indent="-457200">
              <a:buAutoNum type="arabicPeriod"/>
            </a:pPr>
            <a:endParaRPr lang="en-US" altLang="ko-KR" sz="2400"/>
          </a:p>
          <a:p>
            <a:pPr marL="457200" indent="-457200">
              <a:buAutoNum type="arabicPeriod"/>
            </a:pPr>
            <a:r>
              <a:rPr lang="ko-KR" altLang="en-US" sz="2400"/>
              <a:t>진우 </a:t>
            </a:r>
            <a:r>
              <a:rPr lang="en-US" altLang="ko-KR" sz="2400"/>
              <a:t>: </a:t>
            </a:r>
            <a:r>
              <a:rPr lang="ko-KR" altLang="en-US" sz="2400"/>
              <a:t>이민 인구의 경제적 영향 분석</a:t>
            </a:r>
            <a:endParaRPr lang="en-US" altLang="ko-KR" sz="2400"/>
          </a:p>
          <a:p>
            <a:pPr marL="457200" indent="-457200">
              <a:buAutoNum type="arabicPeriod"/>
            </a:pPr>
            <a:endParaRPr lang="en-US" altLang="ko-KR" sz="2400"/>
          </a:p>
          <a:p>
            <a:pPr marL="457200" indent="-457200">
              <a:buAutoNum type="arabicPeriod"/>
            </a:pPr>
            <a:r>
              <a:rPr lang="ko-KR" altLang="en-US" sz="2400"/>
              <a:t>주영 </a:t>
            </a:r>
            <a:r>
              <a:rPr lang="en-US" altLang="ko-KR" sz="2400"/>
              <a:t>: </a:t>
            </a:r>
            <a:r>
              <a:rPr lang="ko-KR" altLang="en-US" sz="2400"/>
              <a:t>국내 이민자 문제의 사회적 측면</a:t>
            </a:r>
            <a:endParaRPr lang="en-US" altLang="ko-KR" sz="2400"/>
          </a:p>
          <a:p>
            <a:pPr marL="457200" indent="-457200">
              <a:buAutoNum type="arabicPeriod"/>
            </a:pP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644502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1330AC-5CCC-5147-363C-AF9E726FC403}"/>
              </a:ext>
            </a:extLst>
          </p:cNvPr>
          <p:cNvSpPr txBox="1"/>
          <p:nvPr/>
        </p:nvSpPr>
        <p:spPr>
          <a:xfrm>
            <a:off x="869092" y="275364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/>
              <a:t>테이블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B74289-2402-56A5-72C3-F92A3D86E4C5}"/>
              </a:ext>
            </a:extLst>
          </p:cNvPr>
          <p:cNvSpPr txBox="1"/>
          <p:nvPr/>
        </p:nvSpPr>
        <p:spPr>
          <a:xfrm>
            <a:off x="3535525" y="27536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 </a:t>
            </a:r>
            <a:r>
              <a:rPr lang="ko-KR" altLang="en-US"/>
              <a:t>관계도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46597-DD7D-3640-B17E-7AB0F315B3E5}"/>
              </a:ext>
            </a:extLst>
          </p:cNvPr>
          <p:cNvSpPr txBox="1"/>
          <p:nvPr/>
        </p:nvSpPr>
        <p:spPr>
          <a:xfrm>
            <a:off x="5658540" y="275364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3. </a:t>
            </a:r>
            <a:r>
              <a:rPr lang="ko-KR" altLang="en-US"/>
              <a:t>이민자 경제 활동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CDCC7-5984-C53A-E617-7188575D319A}"/>
              </a:ext>
            </a:extLst>
          </p:cNvPr>
          <p:cNvSpPr txBox="1"/>
          <p:nvPr/>
        </p:nvSpPr>
        <p:spPr>
          <a:xfrm>
            <a:off x="9330056" y="27536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4. </a:t>
            </a:r>
            <a:r>
              <a:rPr lang="ko-KR" altLang="en-US"/>
              <a:t>경제 효과 계산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FA0C210-3FC2-16CD-0951-1D49D524ECC2}"/>
              </a:ext>
            </a:extLst>
          </p:cNvPr>
          <p:cNvCxnSpPr>
            <a:cxnSpLocks/>
          </p:cNvCxnSpPr>
          <p:nvPr/>
        </p:nvCxnSpPr>
        <p:spPr>
          <a:xfrm>
            <a:off x="727364" y="701395"/>
            <a:ext cx="1078576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621CE8-9DCD-C1CD-609B-B95590067660}"/>
              </a:ext>
            </a:extLst>
          </p:cNvPr>
          <p:cNvGraphicFramePr>
            <a:graphicFrameLocks noGrp="1"/>
          </p:cNvGraphicFramePr>
          <p:nvPr/>
        </p:nvGraphicFramePr>
        <p:xfrm>
          <a:off x="1733181" y="1680637"/>
          <a:ext cx="8774127" cy="38908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45469">
                  <a:extLst>
                    <a:ext uri="{9D8B030D-6E8A-4147-A177-3AD203B41FA5}">
                      <a16:colId xmlns:a16="http://schemas.microsoft.com/office/drawing/2014/main" val="656458803"/>
                    </a:ext>
                  </a:extLst>
                </a:gridCol>
                <a:gridCol w="1941595">
                  <a:extLst>
                    <a:ext uri="{9D8B030D-6E8A-4147-A177-3AD203B41FA5}">
                      <a16:colId xmlns:a16="http://schemas.microsoft.com/office/drawing/2014/main" val="3527836051"/>
                    </a:ext>
                  </a:extLst>
                </a:gridCol>
                <a:gridCol w="1809545">
                  <a:extLst>
                    <a:ext uri="{9D8B030D-6E8A-4147-A177-3AD203B41FA5}">
                      <a16:colId xmlns:a16="http://schemas.microsoft.com/office/drawing/2014/main" val="2952092250"/>
                    </a:ext>
                  </a:extLst>
                </a:gridCol>
                <a:gridCol w="383986">
                  <a:extLst>
                    <a:ext uri="{9D8B030D-6E8A-4147-A177-3AD203B41FA5}">
                      <a16:colId xmlns:a16="http://schemas.microsoft.com/office/drawing/2014/main" val="402839225"/>
                    </a:ext>
                  </a:extLst>
                </a:gridCol>
                <a:gridCol w="2193532">
                  <a:extLst>
                    <a:ext uri="{9D8B030D-6E8A-4147-A177-3AD203B41FA5}">
                      <a16:colId xmlns:a16="http://schemas.microsoft.com/office/drawing/2014/main" val="3611646765"/>
                    </a:ext>
                  </a:extLst>
                </a:gridCol>
              </a:tblGrid>
              <a:tr h="483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데이터베이스 이름</a:t>
                      </a:r>
                    </a:p>
                  </a:txBody>
                  <a:tcPr marL="104344" marR="104344" marT="52172" marB="521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err="1"/>
                        <a:t>Project_mig</a:t>
                      </a:r>
                      <a:endParaRPr lang="ko-KR" altLang="en-US" sz="18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테이블 이름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err="1"/>
                        <a:t>total_korea</a:t>
                      </a:r>
                      <a:endParaRPr lang="en-US" altLang="ko-KR" sz="18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489120"/>
                  </a:ext>
                </a:extLst>
              </a:tr>
              <a:tr h="483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테이블 설명</a:t>
                      </a:r>
                      <a:endParaRPr lang="en-US" altLang="ko-KR" sz="1800"/>
                    </a:p>
                  </a:txBody>
                  <a:tcPr marL="104344" marR="104344" marT="52172" marB="521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행정구역별 경제활동인구 조사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4344" marR="104344" marT="52172" marB="5217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4344" marR="104344" marT="52172" marB="52172"/>
                </a:tc>
                <a:extLst>
                  <a:ext uri="{0D108BD9-81ED-4DB2-BD59-A6C34878D82A}">
                    <a16:rowId xmlns:a16="http://schemas.microsoft.com/office/drawing/2014/main" val="1760547467"/>
                  </a:ext>
                </a:extLst>
              </a:tr>
              <a:tr h="503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컬럼 이름</a:t>
                      </a:r>
                    </a:p>
                  </a:txBody>
                  <a:tcPr marL="104344" marR="104344" marT="52172" marB="521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컬럼 타입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Key</a:t>
                      </a:r>
                      <a:endParaRPr lang="ko-KR" altLang="en-US" sz="18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Description</a:t>
                      </a:r>
                      <a:endParaRPr lang="ko-KR" altLang="en-US" sz="18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Description</a:t>
                      </a:r>
                      <a:endParaRPr lang="ko-KR" altLang="en-US" sz="20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567255"/>
                  </a:ext>
                </a:extLst>
              </a:tr>
              <a:tr h="483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시점</a:t>
                      </a:r>
                      <a:endParaRPr lang="en-US" altLang="ko-KR" sz="1800"/>
                    </a:p>
                  </a:txBody>
                  <a:tcPr marL="104344" marR="104344" marT="52172" marB="521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int</a:t>
                      </a:r>
                      <a:endParaRPr lang="ko-KR" altLang="en-US" sz="18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Primary</a:t>
                      </a:r>
                      <a:endParaRPr lang="ko-KR" altLang="en-US" sz="18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연도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연도</a:t>
                      </a:r>
                      <a:endParaRPr lang="en-US" altLang="ko-KR" sz="20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0641967"/>
                  </a:ext>
                </a:extLst>
              </a:tr>
              <a:tr h="4838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15</a:t>
                      </a:r>
                      <a:r>
                        <a:rPr lang="ko-KR" altLang="en-US" sz="1800"/>
                        <a:t>세이상인구 </a:t>
                      </a:r>
                      <a:r>
                        <a:rPr lang="en-US" altLang="ko-KR" sz="1800"/>
                        <a:t>(</a:t>
                      </a:r>
                      <a:r>
                        <a:rPr lang="ko-KR" altLang="en-US" sz="1800"/>
                        <a:t>천명</a:t>
                      </a:r>
                      <a:r>
                        <a:rPr lang="en-US" altLang="ko-KR" sz="1800"/>
                        <a:t>)</a:t>
                      </a:r>
                      <a:endParaRPr lang="ko-KR" altLang="en-US" sz="1800"/>
                    </a:p>
                  </a:txBody>
                  <a:tcPr marL="104344" marR="104344" marT="52172" marB="521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int</a:t>
                      </a:r>
                      <a:endParaRPr lang="ko-KR" altLang="en-US" sz="18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경제활동 가능 연령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경제활동 가능 연령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9963682"/>
                  </a:ext>
                </a:extLst>
              </a:tr>
              <a:tr h="483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취업자 </a:t>
                      </a:r>
                      <a:r>
                        <a:rPr lang="en-US" altLang="ko-KR" sz="1800"/>
                        <a:t>(</a:t>
                      </a:r>
                      <a:r>
                        <a:rPr lang="ko-KR" altLang="en-US" sz="1800"/>
                        <a:t>천명</a:t>
                      </a:r>
                      <a:r>
                        <a:rPr lang="en-US" altLang="ko-KR" sz="1800"/>
                        <a:t>)</a:t>
                      </a:r>
                      <a:endParaRPr lang="ko-KR" altLang="en-US" sz="1800"/>
                    </a:p>
                  </a:txBody>
                  <a:tcPr marL="104344" marR="104344" marT="52172" marB="521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int</a:t>
                      </a:r>
                      <a:endParaRPr lang="ko-KR" altLang="en-US" sz="18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취업 인원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3440100"/>
                  </a:ext>
                </a:extLst>
              </a:tr>
              <a:tr h="483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경제활동인구 </a:t>
                      </a:r>
                      <a:r>
                        <a:rPr lang="en-US" altLang="ko-KR" sz="1800"/>
                        <a:t>(</a:t>
                      </a:r>
                      <a:r>
                        <a:rPr lang="ko-KR" altLang="en-US" sz="1800"/>
                        <a:t>천명</a:t>
                      </a:r>
                      <a:r>
                        <a:rPr lang="en-US" altLang="ko-KR" sz="1800"/>
                        <a:t>)</a:t>
                      </a:r>
                      <a:endParaRPr lang="ko-KR" altLang="en-US" sz="1800"/>
                    </a:p>
                  </a:txBody>
                  <a:tcPr marL="104344" marR="104344" marT="52172" marB="521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int</a:t>
                      </a:r>
                      <a:endParaRPr lang="ko-KR" altLang="en-US" sz="18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경제활동 중인 인구</a:t>
                      </a:r>
                      <a:endParaRPr lang="en-US" altLang="ko-KR" sz="18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7525976"/>
                  </a:ext>
                </a:extLst>
              </a:tr>
              <a:tr h="483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실업률 </a:t>
                      </a:r>
                      <a:r>
                        <a:rPr lang="en-US" altLang="ko-KR" sz="1800"/>
                        <a:t>(%)</a:t>
                      </a:r>
                      <a:endParaRPr lang="ko-KR" altLang="en-US" sz="1800"/>
                    </a:p>
                  </a:txBody>
                  <a:tcPr marL="104344" marR="104344" marT="52172" marB="521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double</a:t>
                      </a:r>
                      <a:endParaRPr lang="ko-KR" altLang="en-US" sz="18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실업자 비율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915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408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1330AC-5CCC-5147-363C-AF9E726FC403}"/>
              </a:ext>
            </a:extLst>
          </p:cNvPr>
          <p:cNvSpPr txBox="1"/>
          <p:nvPr/>
        </p:nvSpPr>
        <p:spPr>
          <a:xfrm>
            <a:off x="869092" y="275364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/>
              <a:t>테이블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B74289-2402-56A5-72C3-F92A3D86E4C5}"/>
              </a:ext>
            </a:extLst>
          </p:cNvPr>
          <p:cNvSpPr txBox="1"/>
          <p:nvPr/>
        </p:nvSpPr>
        <p:spPr>
          <a:xfrm>
            <a:off x="3535525" y="27536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 </a:t>
            </a:r>
            <a:r>
              <a:rPr lang="ko-KR" altLang="en-US"/>
              <a:t>관계도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46597-DD7D-3640-B17E-7AB0F315B3E5}"/>
              </a:ext>
            </a:extLst>
          </p:cNvPr>
          <p:cNvSpPr txBox="1"/>
          <p:nvPr/>
        </p:nvSpPr>
        <p:spPr>
          <a:xfrm>
            <a:off x="5658540" y="275364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3. </a:t>
            </a:r>
            <a:r>
              <a:rPr lang="ko-KR" altLang="en-US"/>
              <a:t>이민자 경제 활동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CDCC7-5984-C53A-E617-7188575D319A}"/>
              </a:ext>
            </a:extLst>
          </p:cNvPr>
          <p:cNvSpPr txBox="1"/>
          <p:nvPr/>
        </p:nvSpPr>
        <p:spPr>
          <a:xfrm>
            <a:off x="9330056" y="27536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4. </a:t>
            </a:r>
            <a:r>
              <a:rPr lang="ko-KR" altLang="en-US"/>
              <a:t>경제 효과 계산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FA0C210-3FC2-16CD-0951-1D49D524ECC2}"/>
              </a:ext>
            </a:extLst>
          </p:cNvPr>
          <p:cNvCxnSpPr>
            <a:cxnSpLocks/>
          </p:cNvCxnSpPr>
          <p:nvPr/>
        </p:nvCxnSpPr>
        <p:spPr>
          <a:xfrm>
            <a:off x="727364" y="701395"/>
            <a:ext cx="1078576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DB1801FD-19AB-76B6-237F-F2AEFE9FD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66" y="1105672"/>
            <a:ext cx="4636678" cy="44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83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C12145F-40C9-1BC4-4725-D8C8500DEB24}"/>
              </a:ext>
            </a:extLst>
          </p:cNvPr>
          <p:cNvSpPr txBox="1"/>
          <p:nvPr/>
        </p:nvSpPr>
        <p:spPr>
          <a:xfrm>
            <a:off x="869092" y="275364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/>
              <a:t>테이블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BEC16-C18F-A4F6-D5D3-B36CFD44F349}"/>
              </a:ext>
            </a:extLst>
          </p:cNvPr>
          <p:cNvSpPr txBox="1"/>
          <p:nvPr/>
        </p:nvSpPr>
        <p:spPr>
          <a:xfrm>
            <a:off x="3535525" y="27536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 </a:t>
            </a:r>
            <a:r>
              <a:rPr lang="ko-KR" altLang="en-US"/>
              <a:t>관계도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7E536E-2FB6-E6C7-099A-D0D373D29753}"/>
              </a:ext>
            </a:extLst>
          </p:cNvPr>
          <p:cNvSpPr txBox="1"/>
          <p:nvPr/>
        </p:nvSpPr>
        <p:spPr>
          <a:xfrm>
            <a:off x="5658540" y="275364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3. </a:t>
            </a:r>
            <a:r>
              <a:rPr lang="ko-KR" altLang="en-US"/>
              <a:t>이민자 경제 활동 현황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098176-2BBA-CAEE-105D-A8D497FF9662}"/>
              </a:ext>
            </a:extLst>
          </p:cNvPr>
          <p:cNvSpPr txBox="1"/>
          <p:nvPr/>
        </p:nvSpPr>
        <p:spPr>
          <a:xfrm>
            <a:off x="9330056" y="27536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4. </a:t>
            </a:r>
            <a:r>
              <a:rPr lang="ko-KR" altLang="en-US"/>
              <a:t>경제 효과 계산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D8B2ACC-B3F8-9D7D-021E-08EB93B08E0C}"/>
              </a:ext>
            </a:extLst>
          </p:cNvPr>
          <p:cNvCxnSpPr>
            <a:cxnSpLocks/>
          </p:cNvCxnSpPr>
          <p:nvPr/>
        </p:nvCxnSpPr>
        <p:spPr>
          <a:xfrm>
            <a:off x="727364" y="701395"/>
            <a:ext cx="1078576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604FD3A-675B-0276-2714-E41841857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97" y="2665903"/>
            <a:ext cx="2725525" cy="26712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B88D27-5A00-B562-1369-B34021ABC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897" y="1074587"/>
            <a:ext cx="9902506" cy="12267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2A1606-B91C-7B9E-8188-8D97B31C7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090" y="3762768"/>
            <a:ext cx="5241313" cy="16050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9E2EBD-F2EC-CCE0-309B-C6D61366B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863" y="2578497"/>
            <a:ext cx="5524540" cy="10334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5AFB1D3-6542-3BD3-2EA0-CF22DEBE32BD}"/>
              </a:ext>
            </a:extLst>
          </p:cNvPr>
          <p:cNvSpPr txBox="1"/>
          <p:nvPr/>
        </p:nvSpPr>
        <p:spPr>
          <a:xfrm>
            <a:off x="10088276" y="7580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Inner join: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537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693EC6C-538F-84DA-48B1-5F1CDCF2F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909" y="1013114"/>
            <a:ext cx="8054687" cy="20136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12145F-40C9-1BC4-4725-D8C8500DEB24}"/>
              </a:ext>
            </a:extLst>
          </p:cNvPr>
          <p:cNvSpPr txBox="1"/>
          <p:nvPr/>
        </p:nvSpPr>
        <p:spPr>
          <a:xfrm>
            <a:off x="869092" y="275364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/>
              <a:t>테이블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BEC16-C18F-A4F6-D5D3-B36CFD44F349}"/>
              </a:ext>
            </a:extLst>
          </p:cNvPr>
          <p:cNvSpPr txBox="1"/>
          <p:nvPr/>
        </p:nvSpPr>
        <p:spPr>
          <a:xfrm>
            <a:off x="3535525" y="27536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 </a:t>
            </a:r>
            <a:r>
              <a:rPr lang="ko-KR" altLang="en-US"/>
              <a:t>관계도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7E536E-2FB6-E6C7-099A-D0D373D29753}"/>
              </a:ext>
            </a:extLst>
          </p:cNvPr>
          <p:cNvSpPr txBox="1"/>
          <p:nvPr/>
        </p:nvSpPr>
        <p:spPr>
          <a:xfrm>
            <a:off x="5658540" y="275364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3. </a:t>
            </a:r>
            <a:r>
              <a:rPr lang="ko-KR" altLang="en-US"/>
              <a:t>이민자 경제 활동 현황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098176-2BBA-CAEE-105D-A8D497FF9662}"/>
              </a:ext>
            </a:extLst>
          </p:cNvPr>
          <p:cNvSpPr txBox="1"/>
          <p:nvPr/>
        </p:nvSpPr>
        <p:spPr>
          <a:xfrm>
            <a:off x="9330056" y="27536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4. </a:t>
            </a:r>
            <a:r>
              <a:rPr lang="ko-KR" altLang="en-US"/>
              <a:t>경제 효과 계산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D8B2ACC-B3F8-9D7D-021E-08EB93B08E0C}"/>
              </a:ext>
            </a:extLst>
          </p:cNvPr>
          <p:cNvCxnSpPr>
            <a:cxnSpLocks/>
          </p:cNvCxnSpPr>
          <p:nvPr/>
        </p:nvCxnSpPr>
        <p:spPr>
          <a:xfrm>
            <a:off x="727364" y="701395"/>
            <a:ext cx="1078576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D5A3FA4-738D-C89B-D92D-770E67F9D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909" y="3181350"/>
            <a:ext cx="8174182" cy="20435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E1DC37E-8BBA-4A16-29AF-EAEEFE7C3733}"/>
              </a:ext>
            </a:extLst>
          </p:cNvPr>
          <p:cNvSpPr txBox="1"/>
          <p:nvPr/>
        </p:nvSpPr>
        <p:spPr>
          <a:xfrm>
            <a:off x="1934766" y="5379461"/>
            <a:ext cx="3201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※ 60</a:t>
            </a:r>
            <a:r>
              <a:rPr lang="ko-KR" altLang="en-US" sz="1200"/>
              <a:t>세 이상 고령 근로자 증가로 전체 증가</a:t>
            </a:r>
            <a:r>
              <a:rPr lang="en-US" altLang="ko-KR" sz="1200"/>
              <a:t>,</a:t>
            </a:r>
          </a:p>
          <a:p>
            <a:r>
              <a:rPr lang="en-US" altLang="ko-KR" sz="1200"/>
              <a:t>   2025</a:t>
            </a:r>
            <a:r>
              <a:rPr lang="ko-KR" altLang="en-US" sz="1200"/>
              <a:t>년 이후 감소 예상</a:t>
            </a:r>
            <a:endParaRPr lang="en-US" altLang="ko-KR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95B1BD-AAD5-B1D0-ECCF-F4EFE64E084B}"/>
              </a:ext>
            </a:extLst>
          </p:cNvPr>
          <p:cNvSpPr txBox="1"/>
          <p:nvPr/>
        </p:nvSpPr>
        <p:spPr>
          <a:xfrm>
            <a:off x="5241080" y="5379461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※ </a:t>
            </a:r>
            <a:r>
              <a:rPr lang="ko-KR" altLang="en-US" sz="1200"/>
              <a:t>코로나</a:t>
            </a:r>
            <a:r>
              <a:rPr lang="en-US" altLang="ko-KR" sz="1200"/>
              <a:t>19</a:t>
            </a:r>
            <a:r>
              <a:rPr lang="ko-KR" altLang="en-US" sz="1200"/>
              <a:t>로 인한 변동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972372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D3D14D-1070-18E2-A1E1-C06E293BD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7"/>
          <a:stretch/>
        </p:blipFill>
        <p:spPr>
          <a:xfrm>
            <a:off x="1406953" y="1293669"/>
            <a:ext cx="2953526" cy="4078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38602F-20D8-DA3B-07BB-EBA40DDFEE00}"/>
              </a:ext>
            </a:extLst>
          </p:cNvPr>
          <p:cNvSpPr txBox="1"/>
          <p:nvPr/>
        </p:nvSpPr>
        <p:spPr>
          <a:xfrm>
            <a:off x="4698382" y="1156162"/>
            <a:ext cx="61206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/>
              <a:t>&lt;</a:t>
            </a:r>
            <a:r>
              <a:rPr lang="ko-KR" altLang="en-US" sz="2000"/>
              <a:t>국내 이민자의 경제활동과 경제기여효과</a:t>
            </a:r>
            <a:r>
              <a:rPr lang="en-US" altLang="ko-KR" sz="2000"/>
              <a:t>&gt;(2016) </a:t>
            </a:r>
          </a:p>
          <a:p>
            <a:pPr algn="r"/>
            <a:r>
              <a:rPr lang="en-US" altLang="ko-KR" sz="1400"/>
              <a:t>- IOM</a:t>
            </a:r>
            <a:r>
              <a:rPr lang="ko-KR" altLang="en-US" sz="1400"/>
              <a:t>이민정책연구원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0CD20E-74A3-7274-0193-6BB2004FB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128" y="1896617"/>
            <a:ext cx="4772245" cy="14106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0E8D8D-A03F-052E-E78A-E37CA0656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228" y="3349912"/>
            <a:ext cx="4910756" cy="2718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10E846-DA99-E167-BC16-16D4553507E1}"/>
              </a:ext>
            </a:extLst>
          </p:cNvPr>
          <p:cNvSpPr txBox="1"/>
          <p:nvPr/>
        </p:nvSpPr>
        <p:spPr>
          <a:xfrm>
            <a:off x="869092" y="275364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/>
              <a:t>테이블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C6B2B8-059D-DA7A-0254-786270651A81}"/>
              </a:ext>
            </a:extLst>
          </p:cNvPr>
          <p:cNvSpPr txBox="1"/>
          <p:nvPr/>
        </p:nvSpPr>
        <p:spPr>
          <a:xfrm>
            <a:off x="3535525" y="27536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 </a:t>
            </a:r>
            <a:r>
              <a:rPr lang="ko-KR" altLang="en-US"/>
              <a:t>관계도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3F6F37-2204-085B-9871-94DF5BE324CE}"/>
              </a:ext>
            </a:extLst>
          </p:cNvPr>
          <p:cNvSpPr txBox="1"/>
          <p:nvPr/>
        </p:nvSpPr>
        <p:spPr>
          <a:xfrm>
            <a:off x="5658540" y="275364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3. </a:t>
            </a:r>
            <a:r>
              <a:rPr lang="ko-KR" altLang="en-US"/>
              <a:t>이민자 경제 활동 현황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D95C7-503A-E98C-D902-89F198A3AA37}"/>
              </a:ext>
            </a:extLst>
          </p:cNvPr>
          <p:cNvSpPr txBox="1"/>
          <p:nvPr/>
        </p:nvSpPr>
        <p:spPr>
          <a:xfrm>
            <a:off x="9330056" y="27536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4. </a:t>
            </a:r>
            <a:r>
              <a:rPr lang="ko-KR" altLang="en-US"/>
              <a:t>경제 효과 계산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3381515-A8AF-B60C-4EFA-91B528F553A4}"/>
              </a:ext>
            </a:extLst>
          </p:cNvPr>
          <p:cNvCxnSpPr>
            <a:cxnSpLocks/>
          </p:cNvCxnSpPr>
          <p:nvPr/>
        </p:nvCxnSpPr>
        <p:spPr>
          <a:xfrm>
            <a:off x="727364" y="701395"/>
            <a:ext cx="1078576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69577D53-EBE5-FBF5-DE6A-089A945EAB6C}"/>
                  </a:ext>
                </a:extLst>
              </p14:cNvPr>
              <p14:cNvContentPartPr/>
              <p14:nvPr/>
            </p14:nvContentPartPr>
            <p14:xfrm>
              <a:off x="7600920" y="-268060"/>
              <a:ext cx="360" cy="792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69577D53-EBE5-FBF5-DE6A-089A945EAB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64920" y="-340060"/>
                <a:ext cx="720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1A3781BB-2D2C-5352-5381-554C104E87E7}"/>
                  </a:ext>
                </a:extLst>
              </p14:cNvPr>
              <p14:cNvContentPartPr/>
              <p14:nvPr/>
            </p14:nvContentPartPr>
            <p14:xfrm>
              <a:off x="6324360" y="2254100"/>
              <a:ext cx="548280" cy="3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1A3781BB-2D2C-5352-5381-554C104E87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88360" y="2182100"/>
                <a:ext cx="6199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9DA314B6-6BFF-E400-9520-C799C7E80B61}"/>
                  </a:ext>
                </a:extLst>
              </p14:cNvPr>
              <p14:cNvContentPartPr/>
              <p14:nvPr/>
            </p14:nvContentPartPr>
            <p14:xfrm>
              <a:off x="8693160" y="2272460"/>
              <a:ext cx="1174320" cy="10908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9DA314B6-6BFF-E400-9520-C799C7E80B6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57160" y="2200460"/>
                <a:ext cx="124596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D77DA978-8AB3-85FC-C0FE-036C35ADDA6D}"/>
                  </a:ext>
                </a:extLst>
              </p14:cNvPr>
              <p14:cNvContentPartPr/>
              <p14:nvPr/>
            </p14:nvContentPartPr>
            <p14:xfrm>
              <a:off x="7296360" y="2527340"/>
              <a:ext cx="461520" cy="3312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D77DA978-8AB3-85FC-C0FE-036C35ADDA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60360" y="2455340"/>
                <a:ext cx="53316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8D835E30-9054-BA8C-81BF-A9D47042B2A9}"/>
                  </a:ext>
                </a:extLst>
              </p14:cNvPr>
              <p14:cNvContentPartPr/>
              <p14:nvPr/>
            </p14:nvContentPartPr>
            <p14:xfrm>
              <a:off x="6349560" y="4209260"/>
              <a:ext cx="1186200" cy="399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8D835E30-9054-BA8C-81BF-A9D47042B2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13560" y="4137260"/>
                <a:ext cx="12578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CB941E58-68A1-74CD-A16C-37C6A69C56D0}"/>
                  </a:ext>
                </a:extLst>
              </p14:cNvPr>
              <p14:cNvContentPartPr/>
              <p14:nvPr/>
            </p14:nvContentPartPr>
            <p14:xfrm>
              <a:off x="9880440" y="5499140"/>
              <a:ext cx="805680" cy="4320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CB941E58-68A1-74CD-A16C-37C6A69C56D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44424" y="5427140"/>
                <a:ext cx="877352" cy="1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1679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AACB64-651B-450A-218C-EDC4CF5FE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178" y="1303979"/>
            <a:ext cx="4774694" cy="40935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E4BF50-3C55-E21D-4F45-FA5F0D2B2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254" y="2002810"/>
            <a:ext cx="2801178" cy="14813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C02F68-EC5C-D398-0C91-319F8FA093A3}"/>
              </a:ext>
            </a:extLst>
          </p:cNvPr>
          <p:cNvSpPr txBox="1"/>
          <p:nvPr/>
        </p:nvSpPr>
        <p:spPr>
          <a:xfrm>
            <a:off x="869092" y="275364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/>
              <a:t>테이블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B65794-8F57-4A84-26A5-CE5515925E6C}"/>
              </a:ext>
            </a:extLst>
          </p:cNvPr>
          <p:cNvSpPr txBox="1"/>
          <p:nvPr/>
        </p:nvSpPr>
        <p:spPr>
          <a:xfrm>
            <a:off x="3535525" y="27536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 </a:t>
            </a:r>
            <a:r>
              <a:rPr lang="ko-KR" altLang="en-US"/>
              <a:t>관계도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1D354F-5014-0E49-3A21-7C7858BA4D3E}"/>
              </a:ext>
            </a:extLst>
          </p:cNvPr>
          <p:cNvSpPr txBox="1"/>
          <p:nvPr/>
        </p:nvSpPr>
        <p:spPr>
          <a:xfrm>
            <a:off x="5658540" y="275364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3. </a:t>
            </a:r>
            <a:r>
              <a:rPr lang="ko-KR" altLang="en-US"/>
              <a:t>이민자 경제 활동 현황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3EC532-7F54-B6CD-518F-74B2503E7A20}"/>
              </a:ext>
            </a:extLst>
          </p:cNvPr>
          <p:cNvSpPr txBox="1"/>
          <p:nvPr/>
        </p:nvSpPr>
        <p:spPr>
          <a:xfrm>
            <a:off x="9330056" y="27536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4. </a:t>
            </a:r>
            <a:r>
              <a:rPr lang="ko-KR" altLang="en-US"/>
              <a:t>경제 효과 계산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6BADE8E-85A3-3661-874E-F84E20EC05F1}"/>
              </a:ext>
            </a:extLst>
          </p:cNvPr>
          <p:cNvCxnSpPr>
            <a:cxnSpLocks/>
          </p:cNvCxnSpPr>
          <p:nvPr/>
        </p:nvCxnSpPr>
        <p:spPr>
          <a:xfrm>
            <a:off x="727364" y="701395"/>
            <a:ext cx="1078576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984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50855B5-CAE7-BD39-BD46-077F39EA7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92" y="1555477"/>
            <a:ext cx="2801178" cy="1481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25397-584C-F60D-E290-9F01996E071A}"/>
              </a:ext>
            </a:extLst>
          </p:cNvPr>
          <p:cNvSpPr txBox="1"/>
          <p:nvPr/>
        </p:nvSpPr>
        <p:spPr>
          <a:xfrm>
            <a:off x="869092" y="275364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/>
              <a:t>테이블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7AC1E5-69AE-B0B8-7F33-C4C6058BEDD4}"/>
              </a:ext>
            </a:extLst>
          </p:cNvPr>
          <p:cNvSpPr txBox="1"/>
          <p:nvPr/>
        </p:nvSpPr>
        <p:spPr>
          <a:xfrm>
            <a:off x="3535525" y="27536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 </a:t>
            </a:r>
            <a:r>
              <a:rPr lang="ko-KR" altLang="en-US"/>
              <a:t>관계도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28293-684C-B95A-40CC-7E8485D912F0}"/>
              </a:ext>
            </a:extLst>
          </p:cNvPr>
          <p:cNvSpPr txBox="1"/>
          <p:nvPr/>
        </p:nvSpPr>
        <p:spPr>
          <a:xfrm>
            <a:off x="5658540" y="275364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3. </a:t>
            </a:r>
            <a:r>
              <a:rPr lang="ko-KR" altLang="en-US"/>
              <a:t>이민자 경제 활동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503A0D-C693-37C5-E4C6-75BC234BEED8}"/>
              </a:ext>
            </a:extLst>
          </p:cNvPr>
          <p:cNvSpPr txBox="1"/>
          <p:nvPr/>
        </p:nvSpPr>
        <p:spPr>
          <a:xfrm>
            <a:off x="9330056" y="27536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4. </a:t>
            </a:r>
            <a:r>
              <a:rPr lang="ko-KR" altLang="en-US"/>
              <a:t>경제 효과 계산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AE8D2F-6EE1-9F83-4830-78A0A39A0E3F}"/>
              </a:ext>
            </a:extLst>
          </p:cNvPr>
          <p:cNvCxnSpPr>
            <a:cxnSpLocks/>
          </p:cNvCxnSpPr>
          <p:nvPr/>
        </p:nvCxnSpPr>
        <p:spPr>
          <a:xfrm>
            <a:off x="727364" y="701395"/>
            <a:ext cx="1078576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D765F991-E727-5096-B340-FFB1557CC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030" y="2007656"/>
            <a:ext cx="5557878" cy="10620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17D200A-56D9-2259-C80C-F62FEB7E9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701" y="5456716"/>
            <a:ext cx="8343961" cy="4619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5EE402-585E-5803-25C4-F08B4C4A1A7E}"/>
              </a:ext>
            </a:extLst>
          </p:cNvPr>
          <p:cNvSpPr txBox="1"/>
          <p:nvPr/>
        </p:nvSpPr>
        <p:spPr>
          <a:xfrm>
            <a:off x="5740784" y="1561668"/>
            <a:ext cx="5557878" cy="36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잉여</a:t>
            </a:r>
            <a:r>
              <a:rPr lang="en-US" altLang="ko-KR"/>
              <a:t>: </a:t>
            </a:r>
            <a:r>
              <a:rPr lang="ko-KR" altLang="en-US"/>
              <a:t>경제활동 이민자의 월급 합계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27C4E1-27A3-7A73-318B-02B14D4CCD0D}"/>
              </a:ext>
            </a:extLst>
          </p:cNvPr>
          <p:cNvSpPr txBox="1"/>
          <p:nvPr/>
        </p:nvSpPr>
        <p:spPr>
          <a:xfrm>
            <a:off x="2028503" y="5546248"/>
            <a:ext cx="5557878" cy="36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GDP: 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32447A-5958-4064-86C4-1B86FF3B4C88}"/>
              </a:ext>
            </a:extLst>
          </p:cNvPr>
          <p:cNvSpPr txBox="1"/>
          <p:nvPr/>
        </p:nvSpPr>
        <p:spPr>
          <a:xfrm>
            <a:off x="2978947" y="3278213"/>
            <a:ext cx="5557878" cy="36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 : </a:t>
            </a:r>
            <a:r>
              <a:rPr lang="ko-KR" altLang="en-US"/>
              <a:t>외국인 노동자의 노동시장 점유율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9E2B51E-2BF9-87B4-1E46-9FEAEC03C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8947" y="3719759"/>
            <a:ext cx="8343961" cy="109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77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225397-584C-F60D-E290-9F01996E071A}"/>
              </a:ext>
            </a:extLst>
          </p:cNvPr>
          <p:cNvSpPr txBox="1"/>
          <p:nvPr/>
        </p:nvSpPr>
        <p:spPr>
          <a:xfrm>
            <a:off x="869092" y="275364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/>
              <a:t>테이블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7AC1E5-69AE-B0B8-7F33-C4C6058BEDD4}"/>
              </a:ext>
            </a:extLst>
          </p:cNvPr>
          <p:cNvSpPr txBox="1"/>
          <p:nvPr/>
        </p:nvSpPr>
        <p:spPr>
          <a:xfrm>
            <a:off x="3535525" y="27536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 </a:t>
            </a:r>
            <a:r>
              <a:rPr lang="ko-KR" altLang="en-US"/>
              <a:t>관계도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28293-684C-B95A-40CC-7E8485D912F0}"/>
              </a:ext>
            </a:extLst>
          </p:cNvPr>
          <p:cNvSpPr txBox="1"/>
          <p:nvPr/>
        </p:nvSpPr>
        <p:spPr>
          <a:xfrm>
            <a:off x="5658540" y="275364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3. </a:t>
            </a:r>
            <a:r>
              <a:rPr lang="ko-KR" altLang="en-US"/>
              <a:t>이민자 경제 활동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503A0D-C693-37C5-E4C6-75BC234BEED8}"/>
              </a:ext>
            </a:extLst>
          </p:cNvPr>
          <p:cNvSpPr txBox="1"/>
          <p:nvPr/>
        </p:nvSpPr>
        <p:spPr>
          <a:xfrm>
            <a:off x="9330056" y="27536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4. </a:t>
            </a:r>
            <a:r>
              <a:rPr lang="ko-KR" altLang="en-US"/>
              <a:t>경제 효과 계산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AE8D2F-6EE1-9F83-4830-78A0A39A0E3F}"/>
              </a:ext>
            </a:extLst>
          </p:cNvPr>
          <p:cNvCxnSpPr>
            <a:cxnSpLocks/>
          </p:cNvCxnSpPr>
          <p:nvPr/>
        </p:nvCxnSpPr>
        <p:spPr>
          <a:xfrm>
            <a:off x="727364" y="701395"/>
            <a:ext cx="1078576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935418-DE15-CDA9-9A7A-8DD4EB2E28B1}"/>
              </a:ext>
            </a:extLst>
          </p:cNvPr>
          <p:cNvSpPr txBox="1"/>
          <p:nvPr/>
        </p:nvSpPr>
        <p:spPr>
          <a:xfrm>
            <a:off x="2385076" y="4902461"/>
            <a:ext cx="7470338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+mj-lt"/>
              </a:rPr>
              <a:t>- 부정효과 : 내국인의 실업 증가 및 임금을 저하, 근로조건 악화</a:t>
            </a:r>
          </a:p>
          <a:p>
            <a:pPr>
              <a:lnSpc>
                <a:spcPct val="150000"/>
              </a:lnSpc>
            </a:pPr>
            <a:r>
              <a:rPr lang="ko-KR" altLang="en-US" sz="2000">
                <a:latin typeface="+mj-lt"/>
              </a:rPr>
              <a:t>- 긍정효과 : 생산 확대, 소비 진작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BB1B77-FCB4-65E2-88E6-89FE92D7C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50" y="1247796"/>
            <a:ext cx="3915559" cy="335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2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FD10B-DD5F-89F3-9DAD-3149BEBA7B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ko-KR" altLang="en-US">
                <a:ea typeface="맑은 고딕"/>
              </a:rPr>
              <a:t>국내 이민자 문제의 </a:t>
            </a:r>
            <a:br>
              <a:rPr lang="ko-KR" altLang="en-US">
                <a:ea typeface="맑은 고딕"/>
              </a:rPr>
            </a:br>
            <a:r>
              <a:rPr lang="ko-KR" altLang="en-US">
                <a:ea typeface="맑은 고딕"/>
              </a:rPr>
              <a:t>사회적 측면</a:t>
            </a:r>
            <a:endParaRPr lang="ko-KR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6AABC4-C866-D4A8-BA1B-B8CED29DF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5381" y="4026869"/>
            <a:ext cx="9144000" cy="10286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ko-KR" altLang="en-US">
                <a:ea typeface="맑은 고딕"/>
              </a:rPr>
              <a:t>발표자 : </a:t>
            </a:r>
            <a:r>
              <a:rPr lang="ko-KR" altLang="en-US" err="1">
                <a:ea typeface="맑은 고딕"/>
              </a:rPr>
              <a:t>변주영</a:t>
            </a:r>
            <a:endParaRPr lang="ko-KR" altLang="en-US" err="1"/>
          </a:p>
        </p:txBody>
      </p:sp>
    </p:spTree>
    <p:extLst>
      <p:ext uri="{BB962C8B-B14F-4D97-AF65-F5344CB8AC3E}">
        <p14:creationId xmlns:p14="http://schemas.microsoft.com/office/powerpoint/2010/main" val="3753083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의류, 신발류, 사람, 청바지이(가) 표시된 사진&#10;&#10;자동 생성된 설명">
            <a:extLst>
              <a:ext uri="{FF2B5EF4-FFF2-40B4-BE49-F238E27FC236}">
                <a16:creationId xmlns:a16="http://schemas.microsoft.com/office/drawing/2014/main" id="{A053D33A-0D4D-B03D-B9A9-1DC75AEE20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0905AB5-B906-02E3-9CD4-603F5A09E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000">
                <a:solidFill>
                  <a:srgbClr val="FFFFFF"/>
                </a:solidFill>
              </a:rPr>
              <a:t>개요</a:t>
            </a:r>
            <a:endParaRPr lang="en-US" altLang="ko-KR" sz="60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5E2FFD-E930-D33E-51FD-6D59AA8C0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2400" u="sng">
                <a:solidFill>
                  <a:srgbClr val="FFFFFF"/>
                </a:solidFill>
              </a:rPr>
              <a:t>"</a:t>
            </a:r>
            <a:r>
              <a:rPr lang="ko-KR" altLang="en-US" sz="2400" u="sng">
                <a:solidFill>
                  <a:srgbClr val="FFFFFF"/>
                </a:solidFill>
              </a:rPr>
              <a:t>이민 </a:t>
            </a:r>
            <a:r>
              <a:rPr lang="en-US" altLang="ko-KR" sz="2400" u="sng">
                <a:solidFill>
                  <a:srgbClr val="FFFFFF"/>
                </a:solidFill>
              </a:rPr>
              <a:t>2</a:t>
            </a:r>
            <a:r>
              <a:rPr lang="ko-KR" altLang="en-US" sz="2400" u="sng">
                <a:solidFill>
                  <a:srgbClr val="FFFFFF"/>
                </a:solidFill>
              </a:rPr>
              <a:t>세 문제</a:t>
            </a:r>
            <a:r>
              <a:rPr lang="en-US" altLang="ko-KR" sz="2400" u="sng">
                <a:solidFill>
                  <a:srgbClr val="FFFFFF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159276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51AD8-75CA-B566-F079-C441CBD9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전체 관계도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906C62-13F2-BEA8-3BE7-44D9E82A5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55" y="1765540"/>
            <a:ext cx="7107811" cy="4738541"/>
          </a:xfrm>
          <a:prstGeom prst="rect">
            <a:avLst/>
          </a:prstGeom>
        </p:spPr>
      </p:pic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6DEBBDD-0E21-2497-3407-ECF89270B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926" y="1621036"/>
            <a:ext cx="1263884" cy="2578634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68D1A9B-8B12-1884-EEF1-FFD36E331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085" y="1038485"/>
            <a:ext cx="1238118" cy="134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35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B845E-D079-2B1E-B3B7-F99F3EA58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8431"/>
          </a:xfrm>
        </p:spPr>
        <p:txBody>
          <a:bodyPr>
            <a:normAutofit/>
          </a:bodyPr>
          <a:lstStyle/>
          <a:p>
            <a:r>
              <a:rPr lang="ko-KR" altLang="en-US" sz="3500">
                <a:solidFill>
                  <a:schemeClr val="bg2">
                    <a:lumMod val="50000"/>
                  </a:schemeClr>
                </a:solidFill>
                <a:ea typeface="맑은 고딕"/>
              </a:rPr>
              <a:t>개요</a:t>
            </a:r>
            <a:endParaRPr lang="ko-KR" altLang="en-US" sz="350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내용 개체 틀 3" descr="폰트, 텍스트, 로고, 그래픽이(가) 표시된 사진&#10;&#10;자동 생성된 설명">
            <a:extLst>
              <a:ext uri="{FF2B5EF4-FFF2-40B4-BE49-F238E27FC236}">
                <a16:creationId xmlns:a16="http://schemas.microsoft.com/office/drawing/2014/main" id="{5BCC6237-386D-57CC-5866-9CDF099DA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659" y="5204192"/>
            <a:ext cx="1185147" cy="431576"/>
          </a:xfrm>
        </p:spPr>
      </p:pic>
      <p:pic>
        <p:nvPicPr>
          <p:cNvPr id="5" name="그림 4" descr="텍스트, 폰트, 화이트, 그래픽이(가) 표시된 사진&#10;&#10;자동 생성된 설명">
            <a:extLst>
              <a:ext uri="{FF2B5EF4-FFF2-40B4-BE49-F238E27FC236}">
                <a16:creationId xmlns:a16="http://schemas.microsoft.com/office/drawing/2014/main" id="{7BCA8A0D-C1DD-448C-E612-0C2366CBC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927" y="5206831"/>
            <a:ext cx="2757953" cy="724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8F4E34-2D5A-53F1-B124-9D1BCA3898ED}"/>
              </a:ext>
            </a:extLst>
          </p:cNvPr>
          <p:cNvSpPr txBox="1"/>
          <p:nvPr/>
        </p:nvSpPr>
        <p:spPr>
          <a:xfrm>
            <a:off x="1052955" y="5690606"/>
            <a:ext cx="122054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>
                <a:ea typeface="맑은 고딕"/>
              </a:rPr>
              <a:t>2023.09.12</a:t>
            </a:r>
            <a:endParaRPr lang="ko-KR" altLang="en-US" sz="1000"/>
          </a:p>
        </p:txBody>
      </p:sp>
      <p:pic>
        <p:nvPicPr>
          <p:cNvPr id="7" name="그림 6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F0C0E6EA-E91A-0D8F-E34A-BDE46B3D3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24" y="4047289"/>
            <a:ext cx="1287607" cy="433872"/>
          </a:xfrm>
          <a:prstGeom prst="rect">
            <a:avLst/>
          </a:prstGeom>
        </p:spPr>
      </p:pic>
      <p:pic>
        <p:nvPicPr>
          <p:cNvPr id="8" name="그림 7" descr="폰트, 화이트, 텍스트, 그래픽이(가) 표시된 사진&#10;&#10;자동 생성된 설명">
            <a:extLst>
              <a:ext uri="{FF2B5EF4-FFF2-40B4-BE49-F238E27FC236}">
                <a16:creationId xmlns:a16="http://schemas.microsoft.com/office/drawing/2014/main" id="{774F6901-C269-1BD3-57BA-95B016639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4339" y="4268442"/>
            <a:ext cx="3833519" cy="3734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1F46B-6CFD-E28C-9ED4-8E2C9A990C9C}"/>
              </a:ext>
            </a:extLst>
          </p:cNvPr>
          <p:cNvSpPr txBox="1"/>
          <p:nvPr/>
        </p:nvSpPr>
        <p:spPr>
          <a:xfrm>
            <a:off x="3348080" y="1159859"/>
            <a:ext cx="565093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000">
                <a:solidFill>
                  <a:srgbClr val="C00000"/>
                </a:solidFill>
                <a:ea typeface="맑은 고딕"/>
              </a:rPr>
              <a:t>유럽 난민 사태 (2015 ~ 현재)</a:t>
            </a:r>
            <a:endParaRPr lang="ko-KR" altLang="en-US" sz="3000">
              <a:solidFill>
                <a:srgbClr val="C00000"/>
              </a:solidFill>
            </a:endParaRPr>
          </a:p>
        </p:txBody>
      </p:sp>
      <p:pic>
        <p:nvPicPr>
          <p:cNvPr id="10" name="그림 9" descr="폰트, 텍스트, 로고, 그래픽이(가) 표시된 사진&#10;&#10;자동 생성된 설명">
            <a:extLst>
              <a:ext uri="{FF2B5EF4-FFF2-40B4-BE49-F238E27FC236}">
                <a16:creationId xmlns:a16="http://schemas.microsoft.com/office/drawing/2014/main" id="{05CC2B40-9546-8F87-51AC-C4A064EE6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67" y="2326502"/>
            <a:ext cx="1288825" cy="471952"/>
          </a:xfrm>
          <a:prstGeom prst="rect">
            <a:avLst/>
          </a:prstGeom>
        </p:spPr>
      </p:pic>
      <p:pic>
        <p:nvPicPr>
          <p:cNvPr id="11" name="그림 10" descr="폰트, 화이트, 텍스트, 그래픽이(가) 표시된 사진&#10;&#10;자동 생성된 설명">
            <a:extLst>
              <a:ext uri="{FF2B5EF4-FFF2-40B4-BE49-F238E27FC236}">
                <a16:creationId xmlns:a16="http://schemas.microsoft.com/office/drawing/2014/main" id="{D74BF11B-276D-87A0-25A1-D37BF105F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9016" y="2367679"/>
            <a:ext cx="3414923" cy="430058"/>
          </a:xfrm>
          <a:prstGeom prst="rect">
            <a:avLst/>
          </a:prstGeom>
        </p:spPr>
      </p:pic>
      <p:pic>
        <p:nvPicPr>
          <p:cNvPr id="12" name="그림 11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B42B70EE-C15E-66EC-B70C-533D0A3A7C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810" y="2988743"/>
            <a:ext cx="4677619" cy="7321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2DDCA0-6BCD-1E30-6802-69E0BC3EBFE2}"/>
              </a:ext>
            </a:extLst>
          </p:cNvPr>
          <p:cNvSpPr txBox="1"/>
          <p:nvPr/>
        </p:nvSpPr>
        <p:spPr>
          <a:xfrm>
            <a:off x="1046211" y="2743756"/>
            <a:ext cx="122054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>
                <a:ea typeface="맑은 고딕"/>
              </a:rPr>
              <a:t>2016.08.02</a:t>
            </a:r>
            <a:endParaRPr lang="ko-KR" altLang="en-US" sz="1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EB0429-C7E3-5E0D-631C-47003206C4FD}"/>
              </a:ext>
            </a:extLst>
          </p:cNvPr>
          <p:cNvSpPr txBox="1"/>
          <p:nvPr/>
        </p:nvSpPr>
        <p:spPr>
          <a:xfrm>
            <a:off x="1079928" y="4524003"/>
            <a:ext cx="97778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>
                <a:ea typeface="맑은 고딕"/>
              </a:rPr>
              <a:t>2023.07.19</a:t>
            </a:r>
            <a:endParaRPr lang="ko-KR" altLang="en-US" sz="100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DA1F3F9-7065-BBDA-C510-8F4374B66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121136"/>
              </p:ext>
            </p:extLst>
          </p:nvPr>
        </p:nvGraphicFramePr>
        <p:xfrm>
          <a:off x="6590422" y="2448678"/>
          <a:ext cx="4648552" cy="2190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4610">
                  <a:extLst>
                    <a:ext uri="{9D8B030D-6E8A-4147-A177-3AD203B41FA5}">
                      <a16:colId xmlns:a16="http://schemas.microsoft.com/office/drawing/2014/main" val="2196837304"/>
                    </a:ext>
                  </a:extLst>
                </a:gridCol>
                <a:gridCol w="3363942">
                  <a:extLst>
                    <a:ext uri="{9D8B030D-6E8A-4147-A177-3AD203B41FA5}">
                      <a16:colId xmlns:a16="http://schemas.microsoft.com/office/drawing/2014/main" val="1612944434"/>
                    </a:ext>
                  </a:extLst>
                </a:gridCol>
              </a:tblGrid>
              <a:tr h="43806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시기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진행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477422"/>
                  </a:ext>
                </a:extLst>
              </a:tr>
              <a:tr h="43806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2010.12</a:t>
                      </a:r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800" b="0" i="0" u="none" strike="noStrike" noProof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'아랍의 봄' 발생</a:t>
                      </a:r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795863"/>
                  </a:ext>
                </a:extLst>
              </a:tr>
              <a:tr h="43806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i="0" u="none" strike="noStrike" noProof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2011.02</a:t>
                      </a:r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0" i="0" u="none" strike="noStrike" noProof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</a:rPr>
                        <a:t>리비아 내전</a:t>
                      </a:r>
                      <a:r>
                        <a:rPr lang="ko-KR" altLang="en-US" sz="1800" b="0" i="0" u="none" strike="noStrike" noProof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 발발</a:t>
                      </a:r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319312"/>
                  </a:ext>
                </a:extLst>
              </a:tr>
              <a:tr h="43806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2011.03</a:t>
                      </a:r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800" b="0" i="0" u="none" strike="noStrike" noProof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</a:rPr>
                        <a:t>시리아 내전</a:t>
                      </a:r>
                      <a:r>
                        <a:rPr lang="ko-KR" sz="1800" b="0" i="0" u="none" strike="noStrike" noProof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 발발</a:t>
                      </a:r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4357874"/>
                  </a:ext>
                </a:extLst>
              </a:tr>
              <a:tr h="43806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2015년 경</a:t>
                      </a:r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700" b="0" i="0" u="none" strike="noStrike" noProof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유럽으로의 난민 대거 유입 시작</a:t>
                      </a:r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143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7535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7D468B-AABB-7668-DB5B-2B7516E73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51097"/>
              </p:ext>
            </p:extLst>
          </p:nvPr>
        </p:nvGraphicFramePr>
        <p:xfrm>
          <a:off x="6163434" y="4167397"/>
          <a:ext cx="5597884" cy="23157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0207">
                  <a:extLst>
                    <a:ext uri="{9D8B030D-6E8A-4147-A177-3AD203B41FA5}">
                      <a16:colId xmlns:a16="http://schemas.microsoft.com/office/drawing/2014/main" val="656458803"/>
                    </a:ext>
                  </a:extLst>
                </a:gridCol>
                <a:gridCol w="1238735">
                  <a:extLst>
                    <a:ext uri="{9D8B030D-6E8A-4147-A177-3AD203B41FA5}">
                      <a16:colId xmlns:a16="http://schemas.microsoft.com/office/drawing/2014/main" val="3527836051"/>
                    </a:ext>
                  </a:extLst>
                </a:gridCol>
                <a:gridCol w="1399471">
                  <a:extLst>
                    <a:ext uri="{9D8B030D-6E8A-4147-A177-3AD203B41FA5}">
                      <a16:colId xmlns:a16="http://schemas.microsoft.com/office/drawing/2014/main" val="2952092250"/>
                    </a:ext>
                  </a:extLst>
                </a:gridCol>
                <a:gridCol w="1399471">
                  <a:extLst>
                    <a:ext uri="{9D8B030D-6E8A-4147-A177-3AD203B41FA5}">
                      <a16:colId xmlns:a16="http://schemas.microsoft.com/office/drawing/2014/main" val="3611646765"/>
                    </a:ext>
                  </a:extLst>
                </a:gridCol>
              </a:tblGrid>
              <a:tr h="2894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데이터베이스 이름</a:t>
                      </a:r>
                    </a:p>
                  </a:txBody>
                  <a:tcPr marL="104344" marR="104344" marT="52172" marB="521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Project_mig</a:t>
                      </a:r>
                      <a:endParaRPr lang="ko-KR" altLang="en-US" sz="1200" err="1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테이블 이름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city_population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489120"/>
                  </a:ext>
                </a:extLst>
              </a:tr>
              <a:tr h="2894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테이블 설명</a:t>
                      </a:r>
                      <a:endParaRPr lang="en-US" altLang="ko-KR" sz="1200"/>
                    </a:p>
                  </a:txBody>
                  <a:tcPr marL="104344" marR="104344" marT="52172" marB="521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년도별 각 지역의 총 인구수 (2005 ~ 2022)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4344" marR="104344" marT="52172" marB="5217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4344" marR="104344" marT="52172" marB="52172"/>
                </a:tc>
                <a:extLst>
                  <a:ext uri="{0D108BD9-81ED-4DB2-BD59-A6C34878D82A}">
                    <a16:rowId xmlns:a16="http://schemas.microsoft.com/office/drawing/2014/main" val="1760547467"/>
                  </a:ext>
                </a:extLst>
              </a:tr>
              <a:tr h="2894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컬럼 이름</a:t>
                      </a:r>
                    </a:p>
                  </a:txBody>
                  <a:tcPr marL="104344" marR="104344" marT="52172" marB="521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컬럼 타입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Key</a:t>
                      </a:r>
                      <a:endParaRPr lang="ko-KR" altLang="en-US" sz="12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Description</a:t>
                      </a:r>
                      <a:endParaRPr lang="ko-KR" altLang="en-US" sz="12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567255"/>
                  </a:ext>
                </a:extLst>
              </a:tr>
              <a:tr h="2894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소재지</a:t>
                      </a:r>
                    </a:p>
                  </a:txBody>
                  <a:tcPr marL="104344" marR="104344" marT="52172" marB="521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 varchar(50)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Primary</a:t>
                      </a:r>
                      <a:endParaRPr lang="ko-KR" altLang="en-US" sz="12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지역이름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0641967"/>
                  </a:ext>
                </a:extLst>
              </a:tr>
              <a:tr h="2894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시점</a:t>
                      </a:r>
                    </a:p>
                  </a:txBody>
                  <a:tcPr marL="104344" marR="104344" marT="52172" marB="521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int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Primary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년도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9963682"/>
                  </a:ext>
                </a:extLst>
              </a:tr>
              <a:tr h="2894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전체인구</a:t>
                      </a:r>
                    </a:p>
                  </a:txBody>
                  <a:tcPr marL="104344" marR="104344" marT="52172" marB="521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int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지역별 총 인구수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3440100"/>
                  </a:ext>
                </a:extLst>
              </a:tr>
              <a:tr h="289473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104344" marR="104344" marT="52172" marB="521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7525976"/>
                  </a:ext>
                </a:extLst>
              </a:tr>
              <a:tr h="289473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104344" marR="104344" marT="52172" marB="521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915257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5F4BE204-A593-7B51-AC9C-63A1534AE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514"/>
            <a:ext cx="10515600" cy="610767"/>
          </a:xfrm>
        </p:spPr>
        <p:txBody>
          <a:bodyPr>
            <a:normAutofit/>
          </a:bodyPr>
          <a:lstStyle/>
          <a:p>
            <a:r>
              <a:rPr lang="ko-KR" altLang="en-US" sz="2500">
                <a:ea typeface="맑은 고딕"/>
              </a:rPr>
              <a:t>테이블 설명</a:t>
            </a:r>
          </a:p>
        </p:txBody>
      </p:sp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E81F6D0-DF18-3179-923C-8A3AFF458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785" y="758291"/>
            <a:ext cx="5367798" cy="3291435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7106D69-E128-C563-01E7-BA61121A79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721106"/>
              </p:ext>
            </p:extLst>
          </p:nvPr>
        </p:nvGraphicFramePr>
        <p:xfrm>
          <a:off x="80920" y="4160654"/>
          <a:ext cx="5850772" cy="23364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0691">
                  <a:extLst>
                    <a:ext uri="{9D8B030D-6E8A-4147-A177-3AD203B41FA5}">
                      <a16:colId xmlns:a16="http://schemas.microsoft.com/office/drawing/2014/main" val="656458803"/>
                    </a:ext>
                  </a:extLst>
                </a:gridCol>
                <a:gridCol w="1294695">
                  <a:extLst>
                    <a:ext uri="{9D8B030D-6E8A-4147-A177-3AD203B41FA5}">
                      <a16:colId xmlns:a16="http://schemas.microsoft.com/office/drawing/2014/main" val="3527836051"/>
                    </a:ext>
                  </a:extLst>
                </a:gridCol>
                <a:gridCol w="1462693">
                  <a:extLst>
                    <a:ext uri="{9D8B030D-6E8A-4147-A177-3AD203B41FA5}">
                      <a16:colId xmlns:a16="http://schemas.microsoft.com/office/drawing/2014/main" val="2952092250"/>
                    </a:ext>
                  </a:extLst>
                </a:gridCol>
                <a:gridCol w="1462693">
                  <a:extLst>
                    <a:ext uri="{9D8B030D-6E8A-4147-A177-3AD203B41FA5}">
                      <a16:colId xmlns:a16="http://schemas.microsoft.com/office/drawing/2014/main" val="3611646765"/>
                    </a:ext>
                  </a:extLst>
                </a:gridCol>
              </a:tblGrid>
              <a:tr h="309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데이터베이스 이름</a:t>
                      </a:r>
                    </a:p>
                  </a:txBody>
                  <a:tcPr marL="104344" marR="104344" marT="52172" marB="521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Project_mig</a:t>
                      </a:r>
                      <a:endParaRPr lang="ko-KR" altLang="en-US" sz="1200" err="1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테이블 이름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crime_by_region</a:t>
                      </a:r>
                      <a:endParaRPr lang="ko-KR" altLang="en-US" sz="1200" err="1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489120"/>
                  </a:ext>
                </a:extLst>
              </a:tr>
              <a:tr h="289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테이블 설명</a:t>
                      </a:r>
                      <a:endParaRPr lang="en-US" altLang="ko-KR" sz="1200"/>
                    </a:p>
                  </a:txBody>
                  <a:tcPr marL="104344" marR="104344" marT="52172" marB="521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년도별 각 지역의 범죄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4344" marR="104344" marT="52172" marB="5217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4344" marR="104344" marT="52172" marB="52172"/>
                </a:tc>
                <a:extLst>
                  <a:ext uri="{0D108BD9-81ED-4DB2-BD59-A6C34878D82A}">
                    <a16:rowId xmlns:a16="http://schemas.microsoft.com/office/drawing/2014/main" val="1760547467"/>
                  </a:ext>
                </a:extLst>
              </a:tr>
              <a:tr h="289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컬럼 이름</a:t>
                      </a:r>
                    </a:p>
                  </a:txBody>
                  <a:tcPr marL="104344" marR="104344" marT="52172" marB="521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컬럼 타입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Key</a:t>
                      </a:r>
                      <a:endParaRPr lang="ko-KR" altLang="en-US" sz="12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Description</a:t>
                      </a:r>
                      <a:endParaRPr lang="ko-KR" altLang="en-US" sz="12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567255"/>
                  </a:ext>
                </a:extLst>
              </a:tr>
              <a:tr h="289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범죄별1</a:t>
                      </a:r>
                    </a:p>
                  </a:txBody>
                  <a:tcPr marL="104344" marR="104344" marT="52172" marB="521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 varchar(50)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대분류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0641967"/>
                  </a:ext>
                </a:extLst>
              </a:tr>
              <a:tr h="289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범죄별2</a:t>
                      </a:r>
                    </a:p>
                  </a:txBody>
                  <a:tcPr marL="104344" marR="104344" marT="52172" marB="521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varchar(50)</a:t>
                      </a:r>
                      <a:endParaRPr lang="ko-KR" sz="12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소분류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9963682"/>
                  </a:ext>
                </a:extLst>
              </a:tr>
              <a:tr h="289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시점</a:t>
                      </a:r>
                    </a:p>
                  </a:txBody>
                  <a:tcPr marL="104344" marR="104344" marT="52172" marB="521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int</a:t>
                      </a:r>
                      <a:endParaRPr lang="ko-KR" altLang="en-US" sz="1200" err="1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년도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3440100"/>
                  </a:ext>
                </a:extLst>
              </a:tr>
              <a:tr h="289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발생지역별</a:t>
                      </a:r>
                    </a:p>
                  </a:txBody>
                  <a:tcPr marL="104344" marR="104344" marT="52172" marB="521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varchar(50)</a:t>
                      </a:r>
                      <a:endParaRPr lang="ko-KR" sz="12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MUL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지역이름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7525976"/>
                  </a:ext>
                </a:extLst>
              </a:tr>
              <a:tr h="289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데이터</a:t>
                      </a:r>
                    </a:p>
                  </a:txBody>
                  <a:tcPr marL="104344" marR="104344" marT="52172" marB="521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double</a:t>
                      </a:r>
                      <a:endParaRPr lang="ko-KR" altLang="en-US" sz="1200" err="1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범죄건수</a:t>
                      </a:r>
                    </a:p>
                  </a:txBody>
                  <a:tcPr marL="104344" marR="104344" marT="52172" marB="521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915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833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8AA4EE-86BF-028E-1064-F0F2784C1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00"/>
          </a:xfrm>
        </p:spPr>
        <p:txBody>
          <a:bodyPr>
            <a:normAutofit/>
          </a:bodyPr>
          <a:lstStyle/>
          <a:p>
            <a:r>
              <a:rPr lang="ko-KR" altLang="en-US" sz="3500">
                <a:ea typeface="맑은 고딕"/>
              </a:rPr>
              <a:t>그래프: 거주지 별 귀화자 수 (2015 -&gt; 2022)</a:t>
            </a:r>
          </a:p>
        </p:txBody>
      </p:sp>
      <p:pic>
        <p:nvPicPr>
          <p:cNvPr id="5" name="그림 4" descr="텍스트, 그래프, 도표, 스크린샷이(가) 표시된 사진&#10;&#10;자동 생성된 설명">
            <a:extLst>
              <a:ext uri="{FF2B5EF4-FFF2-40B4-BE49-F238E27FC236}">
                <a16:creationId xmlns:a16="http://schemas.microsoft.com/office/drawing/2014/main" id="{A339512C-9F7B-AA8F-5E88-687D6197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21" y="1317812"/>
            <a:ext cx="7710512" cy="5235388"/>
          </a:xfrm>
          <a:prstGeom prst="rect">
            <a:avLst/>
          </a:prstGeom>
        </p:spPr>
      </p:pic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302D980-9594-2D66-54E5-FA498453C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227" y="2277829"/>
            <a:ext cx="3619566" cy="4052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B97FA-7146-AA7E-89CD-C173CC4C7830}"/>
              </a:ext>
            </a:extLst>
          </p:cNvPr>
          <p:cNvSpPr txBox="1"/>
          <p:nvPr/>
        </p:nvSpPr>
        <p:spPr>
          <a:xfrm>
            <a:off x="8142610" y="1635265"/>
            <a:ext cx="366164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ea typeface="맑은 고딕"/>
              </a:rPr>
              <a:t>출처 : KOSIS '시도별 외국인주민 현황'</a:t>
            </a:r>
          </a:p>
        </p:txBody>
      </p:sp>
    </p:spTree>
    <p:extLst>
      <p:ext uri="{BB962C8B-B14F-4D97-AF65-F5344CB8AC3E}">
        <p14:creationId xmlns:p14="http://schemas.microsoft.com/office/powerpoint/2010/main" val="1113192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8AA4EE-86BF-028E-1064-F0F2784C1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00"/>
          </a:xfrm>
        </p:spPr>
        <p:txBody>
          <a:bodyPr>
            <a:normAutofit/>
          </a:bodyPr>
          <a:lstStyle/>
          <a:p>
            <a:r>
              <a:rPr lang="ko-KR" altLang="en-US" sz="3000">
                <a:ea typeface="맑은 고딕"/>
              </a:rPr>
              <a:t>그래프: 귀화자 비율과 범죄발생비율의 상관관계</a:t>
            </a:r>
            <a:r>
              <a:rPr lang="ko-KR" altLang="en-US" sz="3500">
                <a:ea typeface="맑은 고딕"/>
              </a:rPr>
              <a:t> (1)</a:t>
            </a: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D29DAC6-4C69-1318-6422-195CC663D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565" y="2400744"/>
            <a:ext cx="6375027" cy="1347508"/>
          </a:xfrm>
          <a:prstGeom prst="rect">
            <a:avLst/>
          </a:prstGeom>
        </p:spPr>
      </p:pic>
      <p:pic>
        <p:nvPicPr>
          <p:cNvPr id="4" name="그림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751A46FB-1E15-62F4-F679-DEDC8EB05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75" y="1481416"/>
            <a:ext cx="4139453" cy="424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94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8AA4EE-86BF-028E-1064-F0F2784C1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00"/>
          </a:xfrm>
        </p:spPr>
        <p:txBody>
          <a:bodyPr>
            <a:normAutofit/>
          </a:bodyPr>
          <a:lstStyle/>
          <a:p>
            <a:r>
              <a:rPr lang="ko-KR" altLang="en-US" sz="3000">
                <a:ea typeface="맑은 고딕"/>
              </a:rPr>
              <a:t>그래프: 귀화자 비율과 범죄발생비율의 상관관계</a:t>
            </a:r>
            <a:r>
              <a:rPr lang="ko-KR" altLang="en-US" sz="3500">
                <a:ea typeface="맑은 고딕"/>
              </a:rPr>
              <a:t> (2)</a:t>
            </a:r>
          </a:p>
        </p:txBody>
      </p:sp>
      <p:pic>
        <p:nvPicPr>
          <p:cNvPr id="5" name="그림 4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67EA13BB-1AAB-915D-EDE1-F55351B49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611" y="1142326"/>
            <a:ext cx="7230896" cy="5728447"/>
          </a:xfrm>
          <a:prstGeom prst="rect">
            <a:avLst/>
          </a:prstGeom>
        </p:spPr>
      </p:pic>
      <p:pic>
        <p:nvPicPr>
          <p:cNvPr id="6" name="그림 5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E1348D8C-D74D-2E2A-B2FD-77FFF798C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590"/>
          <a:stretch/>
        </p:blipFill>
        <p:spPr>
          <a:xfrm>
            <a:off x="5519370" y="1838548"/>
            <a:ext cx="3318594" cy="94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0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8AA4EE-86BF-028E-1064-F0F2784C1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00"/>
          </a:xfrm>
        </p:spPr>
        <p:txBody>
          <a:bodyPr>
            <a:normAutofit/>
          </a:bodyPr>
          <a:lstStyle/>
          <a:p>
            <a:r>
              <a:rPr lang="ko-KR" altLang="en-US" sz="3000">
                <a:ea typeface="맑은 고딕"/>
              </a:rPr>
              <a:t>그래프: 이민자들의 한국 생활 만족도, 구성원 인식</a:t>
            </a:r>
            <a:endParaRPr lang="ko-KR" altLang="en-US" sz="3500">
              <a:ea typeface="맑은 고딕"/>
            </a:endParaRPr>
          </a:p>
        </p:txBody>
      </p:sp>
      <p:pic>
        <p:nvPicPr>
          <p:cNvPr id="3" name="그림 2" descr="텍스트, 도표, 스크린샷, 원이(가) 표시된 사진&#10;&#10;자동 생성된 설명">
            <a:extLst>
              <a:ext uri="{FF2B5EF4-FFF2-40B4-BE49-F238E27FC236}">
                <a16:creationId xmlns:a16="http://schemas.microsoft.com/office/drawing/2014/main" id="{3BEA26BC-A15C-1C66-1DD1-CF9565D3A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73" y="1711835"/>
            <a:ext cx="3838575" cy="3914775"/>
          </a:xfrm>
          <a:prstGeom prst="rect">
            <a:avLst/>
          </a:prstGeom>
        </p:spPr>
      </p:pic>
      <p:pic>
        <p:nvPicPr>
          <p:cNvPr id="4" name="그림 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1305AFAE-7B0F-B07F-F35C-40A5F0AE3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211" y="1712393"/>
            <a:ext cx="52863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82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8AA4EE-86BF-028E-1064-F0F2784C1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00"/>
          </a:xfrm>
        </p:spPr>
        <p:txBody>
          <a:bodyPr>
            <a:normAutofit/>
          </a:bodyPr>
          <a:lstStyle/>
          <a:p>
            <a:r>
              <a:rPr lang="ko-KR" altLang="en-US" sz="3000">
                <a:ea typeface="맑은 고딕"/>
              </a:rPr>
              <a:t>결론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04A55-2D38-763F-A669-D2C8D86A0E0D}"/>
              </a:ext>
            </a:extLst>
          </p:cNvPr>
          <p:cNvSpPr txBox="1"/>
          <p:nvPr/>
        </p:nvSpPr>
        <p:spPr>
          <a:xfrm>
            <a:off x="839549" y="2693973"/>
            <a:ext cx="101049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일반적인 인식과는 달리, </a:t>
            </a:r>
            <a:r>
              <a:rPr lang="ko-KR" altLang="en-US" b="1" u="sng">
                <a:ea typeface="맑은 고딕"/>
              </a:rPr>
              <a:t>이민자 수의 증가</a:t>
            </a:r>
            <a:r>
              <a:rPr lang="ko-KR" altLang="en-US" b="1">
                <a:ea typeface="맑은 고딕"/>
              </a:rPr>
              <a:t>로 인해 </a:t>
            </a:r>
            <a:r>
              <a:rPr lang="ko-KR" altLang="en-US" b="1">
                <a:solidFill>
                  <a:schemeClr val="accent2"/>
                </a:solidFill>
                <a:ea typeface="맑은 고딕"/>
              </a:rPr>
              <a:t>범죄율의 급증이 관찰되지 않았음</a:t>
            </a:r>
            <a:r>
              <a:rPr lang="ko-KR" altLang="en-US" b="1">
                <a:ea typeface="맑은 고딕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9AB89-650B-1C64-682D-A0B02D003FA2}"/>
              </a:ext>
            </a:extLst>
          </p:cNvPr>
          <p:cNvSpPr txBox="1"/>
          <p:nvPr/>
        </p:nvSpPr>
        <p:spPr>
          <a:xfrm>
            <a:off x="839549" y="1810591"/>
            <a:ext cx="101049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이민자들 또한 도시집중화, </a:t>
            </a:r>
            <a:r>
              <a:rPr lang="ko-KR" altLang="en-US" b="1">
                <a:solidFill>
                  <a:schemeClr val="accent2">
                    <a:lumMod val="75000"/>
                  </a:schemeClr>
                </a:solidFill>
                <a:ea typeface="맑은 고딕"/>
              </a:rPr>
              <a:t>수도권집중화</a:t>
            </a:r>
            <a:r>
              <a:rPr lang="ko-KR" altLang="en-US" b="1">
                <a:ea typeface="맑은 고딕"/>
              </a:rPr>
              <a:t> 현상을 보임.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D891A-8398-7B25-5470-72A65D2B24B5}"/>
              </a:ext>
            </a:extLst>
          </p:cNvPr>
          <p:cNvSpPr txBox="1"/>
          <p:nvPr/>
        </p:nvSpPr>
        <p:spPr>
          <a:xfrm>
            <a:off x="839549" y="3577351"/>
            <a:ext cx="101049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전반적으로, 이민자들은 한국에서의 생활에 잘 적응하고 있음을 확인함.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37E6BA-6B4F-E908-BA9B-A97AC83CBC9E}"/>
              </a:ext>
            </a:extLst>
          </p:cNvPr>
          <p:cNvSpPr txBox="1"/>
          <p:nvPr/>
        </p:nvSpPr>
        <p:spPr>
          <a:xfrm>
            <a:off x="839548" y="4501191"/>
            <a:ext cx="101049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민간 차원 : 타 문화에 대한 이해, 인식 개선</a:t>
            </a:r>
          </a:p>
          <a:p>
            <a:r>
              <a:rPr lang="ko-KR" altLang="en-US" b="1">
                <a:ea typeface="맑은 고딕"/>
              </a:rPr>
              <a:t>정부 차원 : 출입국관리 &amp; 귀화적격심사</a:t>
            </a:r>
          </a:p>
        </p:txBody>
      </p:sp>
    </p:spTree>
    <p:extLst>
      <p:ext uri="{BB962C8B-B14F-4D97-AF65-F5344CB8AC3E}">
        <p14:creationId xmlns:p14="http://schemas.microsoft.com/office/powerpoint/2010/main" val="2686353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9F445-3CE2-BD35-CF25-28FDAADBA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8661"/>
          </a:xfrm>
        </p:spPr>
        <p:txBody>
          <a:bodyPr>
            <a:normAutofit/>
          </a:bodyPr>
          <a:lstStyle/>
          <a:p>
            <a:r>
              <a:rPr lang="ko-KR" altLang="en-US" sz="3000">
                <a:ea typeface="맑은 고딕"/>
              </a:rPr>
              <a:t>출처</a:t>
            </a:r>
            <a:endParaRPr lang="ko-KR" altLang="en-US" sz="3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506E60-626A-6FB6-3018-44B9A72E9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794"/>
            <a:ext cx="10515600" cy="477616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en-US" sz="1500">
                <a:solidFill>
                  <a:srgbClr val="212121"/>
                </a:solidFill>
                <a:hlinkClick r:id="rId2"/>
              </a:rPr>
              <a:t>[</a:t>
            </a:r>
            <a:r>
              <a:rPr lang="ko-KR" altLang="en-US" sz="1500">
                <a:solidFill>
                  <a:srgbClr val="212121"/>
                </a:solidFill>
                <a:ea typeface="맑은 고딕"/>
                <a:hlinkClick r:id="rId2"/>
              </a:rPr>
              <a:t>팩트체크</a:t>
            </a:r>
            <a:r>
              <a:rPr lang="en-US" sz="1500">
                <a:solidFill>
                  <a:srgbClr val="212121"/>
                </a:solidFill>
                <a:hlinkClick r:id="rId2"/>
              </a:rPr>
              <a:t>]‘</a:t>
            </a:r>
            <a:r>
              <a:rPr lang="ko-KR" altLang="en-US" sz="1500">
                <a:solidFill>
                  <a:srgbClr val="212121"/>
                </a:solidFill>
                <a:ea typeface="맑은 고딕"/>
                <a:hlinkClick r:id="rId2"/>
              </a:rPr>
              <a:t>유럽의</a:t>
            </a:r>
            <a:r>
              <a:rPr lang="en-US" altLang="ko-KR" sz="1500">
                <a:solidFill>
                  <a:srgbClr val="212121"/>
                </a:solidFill>
                <a:ea typeface="맑은 고딕"/>
                <a:hlinkClick r:id="rId2"/>
              </a:rPr>
              <a:t> </a:t>
            </a:r>
            <a:r>
              <a:rPr lang="ko-KR" altLang="en-US" sz="1500">
                <a:solidFill>
                  <a:srgbClr val="212121"/>
                </a:solidFill>
                <a:ea typeface="맑은 고딕"/>
                <a:hlinkClick r:id="rId2"/>
              </a:rPr>
              <a:t>골칫거리</a:t>
            </a:r>
            <a:r>
              <a:rPr lang="en-US" sz="1500">
                <a:solidFill>
                  <a:srgbClr val="212121"/>
                </a:solidFill>
                <a:hlinkClick r:id="rId2"/>
              </a:rPr>
              <a:t>’</a:t>
            </a:r>
            <a:r>
              <a:rPr lang="en-US" altLang="ko-KR" sz="1500">
                <a:solidFill>
                  <a:srgbClr val="212121"/>
                </a:solidFill>
                <a:ea typeface="맑은 고딕"/>
                <a:hlinkClick r:id="rId2"/>
              </a:rPr>
              <a:t> </a:t>
            </a:r>
            <a:r>
              <a:rPr lang="ko-KR" altLang="en-US" sz="1500">
                <a:solidFill>
                  <a:srgbClr val="212121"/>
                </a:solidFill>
                <a:ea typeface="맑은 고딕"/>
                <a:hlinkClick r:id="rId2"/>
              </a:rPr>
              <a:t>난민</a:t>
            </a:r>
            <a:r>
              <a:rPr lang="en-US" sz="1500">
                <a:solidFill>
                  <a:srgbClr val="212121"/>
                </a:solidFill>
                <a:hlinkClick r:id="rId2"/>
              </a:rPr>
              <a:t>,</a:t>
            </a:r>
            <a:r>
              <a:rPr lang="en-US" altLang="ko-KR" sz="1500">
                <a:solidFill>
                  <a:srgbClr val="212121"/>
                </a:solidFill>
                <a:ea typeface="맑은 고딕"/>
                <a:hlinkClick r:id="rId2"/>
              </a:rPr>
              <a:t> </a:t>
            </a:r>
            <a:r>
              <a:rPr lang="ko-KR" altLang="en-US" sz="1500">
                <a:solidFill>
                  <a:srgbClr val="212121"/>
                </a:solidFill>
                <a:ea typeface="맑은 고딕"/>
                <a:hlinkClick r:id="rId2"/>
              </a:rPr>
              <a:t>받아들일수록</a:t>
            </a:r>
            <a:r>
              <a:rPr lang="en-US" altLang="ko-KR" sz="1500">
                <a:solidFill>
                  <a:srgbClr val="212121"/>
                </a:solidFill>
                <a:ea typeface="맑은 고딕"/>
                <a:hlinkClick r:id="rId2"/>
              </a:rPr>
              <a:t> </a:t>
            </a:r>
            <a:r>
              <a:rPr lang="ko-KR" altLang="en-US" sz="1500">
                <a:solidFill>
                  <a:srgbClr val="212121"/>
                </a:solidFill>
                <a:ea typeface="맑은 고딕"/>
                <a:hlinkClick r:id="rId2"/>
              </a:rPr>
              <a:t>범죄율</a:t>
            </a:r>
            <a:r>
              <a:rPr lang="en-US" altLang="ko-KR" sz="1500">
                <a:solidFill>
                  <a:srgbClr val="212121"/>
                </a:solidFill>
                <a:ea typeface="맑은 고딕"/>
                <a:hlinkClick r:id="rId2"/>
              </a:rPr>
              <a:t> </a:t>
            </a:r>
            <a:r>
              <a:rPr lang="ko-KR" altLang="en-US" sz="1500">
                <a:solidFill>
                  <a:srgbClr val="212121"/>
                </a:solidFill>
                <a:ea typeface="맑은 고딕"/>
                <a:hlinkClick r:id="rId2"/>
              </a:rPr>
              <a:t>높아질까</a:t>
            </a:r>
            <a:endParaRPr lang="en-US" sz="1500">
              <a:ea typeface="맑은 고딕"/>
            </a:endParaRPr>
          </a:p>
          <a:p>
            <a:pPr marL="0" indent="0">
              <a:buNone/>
            </a:pPr>
            <a:endParaRPr lang="en-US" sz="1500">
              <a:ea typeface="+mn-lt"/>
              <a:cs typeface="+mn-lt"/>
            </a:endParaRPr>
          </a:p>
          <a:p>
            <a:pPr marL="0" indent="0">
              <a:buNone/>
            </a:pPr>
            <a:r>
              <a:rPr lang="ko-KR" altLang="en-US" sz="1500">
                <a:ea typeface="+mn-lt"/>
                <a:cs typeface="+mn-lt"/>
                <a:hlinkClick r:id="rId3"/>
              </a:rPr>
              <a:t>ChosunMedia - "난민정책 둘러싼 갈등으로 유럽 각국 분열"</a:t>
            </a:r>
            <a:endParaRPr lang="en-US" sz="1500">
              <a:ea typeface="+mn-lt"/>
              <a:cs typeface="+mn-lt"/>
            </a:endParaRPr>
          </a:p>
          <a:p>
            <a:pPr marL="0" indent="0">
              <a:buNone/>
            </a:pPr>
            <a:endParaRPr lang="en-US" sz="1500">
              <a:ea typeface="+mn-lt"/>
              <a:cs typeface="+mn-lt"/>
            </a:endParaRPr>
          </a:p>
          <a:p>
            <a:pPr marL="0" indent="0">
              <a:buNone/>
            </a:pPr>
            <a:r>
              <a:rPr lang="ko-KR" altLang="en-US" sz="1500">
                <a:latin typeface="Malgun Gothic"/>
                <a:ea typeface="Malgun Gothic"/>
                <a:cs typeface="+mn-lt"/>
                <a:hlinkClick r:id="rId4"/>
              </a:rPr>
              <a:t>동아일보 - 급증하는 유럽 난민 원인-현황</a:t>
            </a:r>
            <a:endParaRPr lang="en-US" sz="1500">
              <a:latin typeface="Malgun Gothic"/>
              <a:ea typeface="Malgun Gothic"/>
              <a:cs typeface="+mn-lt"/>
            </a:endParaRPr>
          </a:p>
          <a:p>
            <a:pPr marL="0" indent="0">
              <a:buNone/>
            </a:pPr>
            <a:endParaRPr lang="ko-KR" altLang="en-US" sz="1500">
              <a:latin typeface="Malgun Gothic"/>
              <a:ea typeface="Malgun Gothic"/>
            </a:endParaRPr>
          </a:p>
          <a:p>
            <a:pPr marL="0" indent="0">
              <a:buNone/>
            </a:pPr>
            <a:r>
              <a:rPr lang="ko-KR" altLang="en-US" sz="1500">
                <a:latin typeface="Malgun Gothic"/>
                <a:ea typeface="Malgun Gothic"/>
                <a:hlinkClick r:id="rId5"/>
              </a:rPr>
              <a:t>KOSIS - 도시지역 인구현황(시군구)</a:t>
            </a:r>
            <a:endParaRPr lang="ko-KR" altLang="en-US" sz="1500">
              <a:latin typeface="Malgun Gothic"/>
              <a:ea typeface="Malgun Gothic"/>
            </a:endParaRPr>
          </a:p>
          <a:p>
            <a:pPr marL="0" indent="0">
              <a:buNone/>
            </a:pPr>
            <a:endParaRPr lang="ko-KR" altLang="en-US" sz="1500">
              <a:latin typeface="Malgun Gothic"/>
              <a:ea typeface="Malgun Gothic"/>
            </a:endParaRPr>
          </a:p>
          <a:p>
            <a:pPr marL="0" indent="0">
              <a:buNone/>
            </a:pPr>
            <a:r>
              <a:rPr lang="ko-KR" altLang="en-US" sz="1500">
                <a:latin typeface="Malgun Gothic"/>
                <a:ea typeface="Malgun Gothic"/>
                <a:hlinkClick r:id="rId6"/>
              </a:rPr>
              <a:t>KOSIS - 시도별 외국인주민 현황</a:t>
            </a:r>
            <a:endParaRPr lang="ko-KR" altLang="en-US" sz="1500">
              <a:latin typeface="Malgun Gothic"/>
              <a:ea typeface="Malgun Gothic"/>
            </a:endParaRPr>
          </a:p>
          <a:p>
            <a:pPr marL="0" indent="0">
              <a:buNone/>
            </a:pPr>
            <a:endParaRPr lang="ko-KR" altLang="en-US" sz="1500">
              <a:latin typeface="Malgun Gothic"/>
              <a:ea typeface="Malgun Gothic"/>
            </a:endParaRPr>
          </a:p>
          <a:p>
            <a:pPr marL="0" indent="0">
              <a:buNone/>
            </a:pPr>
            <a:r>
              <a:rPr lang="ko-KR" altLang="en-US" sz="1500">
                <a:latin typeface="Malgun Gothic"/>
                <a:ea typeface="Malgun Gothic"/>
                <a:hlinkClick r:id="rId7"/>
              </a:rPr>
              <a:t>KOSIS - 범죄발생 지역</a:t>
            </a:r>
            <a:endParaRPr lang="ko-KR" altLang="en-US" sz="1500">
              <a:latin typeface="Malgun Gothic"/>
              <a:ea typeface="Malgun Gothic"/>
            </a:endParaRPr>
          </a:p>
          <a:p>
            <a:pPr marL="0" indent="0">
              <a:buNone/>
            </a:pPr>
            <a:endParaRPr lang="ko-KR" altLang="en-US" sz="1500">
              <a:latin typeface="Malgun Gothic"/>
              <a:ea typeface="Malgun Gothic"/>
            </a:endParaRPr>
          </a:p>
          <a:p>
            <a:pPr marL="0" indent="0">
              <a:buNone/>
            </a:pPr>
            <a:r>
              <a:rPr lang="ko-KR" altLang="en-US" sz="1500">
                <a:latin typeface="Malgun Gothic"/>
                <a:ea typeface="Malgun Gothic"/>
                <a:hlinkClick r:id="rId8"/>
              </a:rPr>
              <a:t>KOSIS - 한국 생활에 대한 전반적인 만족도(이민자)</a:t>
            </a:r>
          </a:p>
          <a:p>
            <a:pPr marL="0" indent="0">
              <a:buNone/>
            </a:pPr>
            <a:endParaRPr lang="ko-KR" altLang="en-US" sz="1500">
              <a:latin typeface="Malgun Gothic"/>
              <a:ea typeface="Malgun Gothic"/>
            </a:endParaRPr>
          </a:p>
          <a:p>
            <a:pPr marL="0" indent="0">
              <a:buNone/>
            </a:pPr>
            <a:r>
              <a:rPr lang="ko-KR" altLang="en-US" sz="1500">
                <a:latin typeface="Malgun Gothic"/>
                <a:ea typeface="Malgun Gothic"/>
                <a:hlinkClick r:id="rId9"/>
              </a:rPr>
              <a:t>Stock image (unsplash)</a:t>
            </a:r>
            <a:endParaRPr lang="ko-KR" altLang="en-US" sz="1500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65991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7BB9116-AC4B-7C17-0571-0CD781D0E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232" y="846652"/>
            <a:ext cx="5942661" cy="5529597"/>
          </a:xfrm>
          <a:prstGeom prst="rect">
            <a:avLst/>
          </a:prstGeo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C13182D-09A9-7D7B-8583-EC6D51FB3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88" y="845513"/>
            <a:ext cx="6221435" cy="545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18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7608436-DBC0-CB43-7EF0-575DED6BE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52" y="610540"/>
            <a:ext cx="10934565" cy="589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77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08AE233A-FBC6-232C-CE3C-61645EB79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63" y="607052"/>
            <a:ext cx="11410143" cy="591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19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E417CDB4-332A-AC47-CEA2-81571EFFC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88" y="1073977"/>
            <a:ext cx="5201991" cy="4634919"/>
          </a:xfrm>
          <a:prstGeom prst="rect">
            <a:avLst/>
          </a:prstGeom>
        </p:spPr>
      </p:pic>
      <p:pic>
        <p:nvPicPr>
          <p:cNvPr id="5" name="그림 4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2D1BFFBF-9EAA-6991-311A-915BE888E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254" y="1078674"/>
            <a:ext cx="5433944" cy="463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04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884EDF4D-5BEB-5752-78A6-086F8DF65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86" y="597527"/>
            <a:ext cx="11075025" cy="571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58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303122DF-54C0-EDF3-1234-1F46CFDD4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30" y="1107384"/>
            <a:ext cx="5442530" cy="4643235"/>
          </a:xfrm>
          <a:prstGeom prst="rect">
            <a:avLst/>
          </a:prstGeom>
        </p:spPr>
      </p:pic>
      <p:pic>
        <p:nvPicPr>
          <p:cNvPr id="5" name="그림 4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98C6C1F2-7AF8-30DB-C948-0394B64C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463" y="1103761"/>
            <a:ext cx="5364988" cy="45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77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c64299b-27b8-4739-b6e1-940a13c1a16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5750FA4B3E825469C12A03F715F9379" ma:contentTypeVersion="7" ma:contentTypeDescription="새 문서를 만듭니다." ma:contentTypeScope="" ma:versionID="826edc4d59d73adedfc3589320a90971">
  <xsd:schema xmlns:xsd="http://www.w3.org/2001/XMLSchema" xmlns:xs="http://www.w3.org/2001/XMLSchema" xmlns:p="http://schemas.microsoft.com/office/2006/metadata/properties" xmlns:ns3="9c64299b-27b8-4739-b6e1-940a13c1a168" targetNamespace="http://schemas.microsoft.com/office/2006/metadata/properties" ma:root="true" ma:fieldsID="048435fb63ff69a89c7d6a6e3bb9da3d" ns3:_="">
    <xsd:import namespace="9c64299b-27b8-4739-b6e1-940a13c1a16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64299b-27b8-4739-b6e1-940a13c1a1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B4A3FB-64AA-4A4B-A821-9F1AC5EF50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E25CA1-9552-47A6-A5A2-FC41C70C084C}">
  <ds:schemaRefs>
    <ds:schemaRef ds:uri="9c64299b-27b8-4739-b6e1-940a13c1a16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319B4D6-6FDF-45D9-B87F-3587A85C34CA}">
  <ds:schemaRefs>
    <ds:schemaRef ds:uri="9c64299b-27b8-4739-b6e1-940a13c1a16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37</Slides>
  <Notes>2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인구 문제 해결 위한 이민 정책의 긍정 / 부정적 영향 분석</vt:lpstr>
      <vt:lpstr>목차</vt:lpstr>
      <vt:lpstr>전체 관계도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        이민자를 통한 병역인구 증강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국내 이민자 문제의  사회적 측면</vt:lpstr>
      <vt:lpstr>개요</vt:lpstr>
      <vt:lpstr>개요</vt:lpstr>
      <vt:lpstr>테이블 설명</vt:lpstr>
      <vt:lpstr>그래프: 거주지 별 귀화자 수 (2015 -&gt; 2022)</vt:lpstr>
      <vt:lpstr>그래프: 귀화자 비율과 범죄발생비율의 상관관계 (1)</vt:lpstr>
      <vt:lpstr>그래프: 귀화자 비율과 범죄발생비율의 상관관계 (2)</vt:lpstr>
      <vt:lpstr>그래프: 이민자들의 한국 생활 만족도, 구성원 인식</vt:lpstr>
      <vt:lpstr>결론</vt:lpstr>
      <vt:lpstr>출처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진우 전</dc:creator>
  <cp:revision>2</cp:revision>
  <dcterms:created xsi:type="dcterms:W3CDTF">2024-02-05T08:44:49Z</dcterms:created>
  <dcterms:modified xsi:type="dcterms:W3CDTF">2024-02-06T08:19:29Z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0x010100C5750FA4B3E825469C12A03F715F9379</vt:lpwstr>
  </property>
</Properties>
</file>